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Relationship Id="rId63" Type="http://schemas.openxmlformats.org/officeDocument/2006/relationships/slide" Target="slides/slide57.xml"/><Relationship Id="rId64" Type="http://schemas.openxmlformats.org/officeDocument/2006/relationships/slide" Target="slides/slide58.xml"/><Relationship Id="rId65" Type="http://schemas.openxmlformats.org/officeDocument/2006/relationships/slide" Target="slides/slide59.xml"/><Relationship Id="rId66" Type="http://schemas.openxmlformats.org/officeDocument/2006/relationships/slide" Target="slides/slide6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FFFFFF"/>
                </a:solidFill>
                <a:latin typeface="ＭＳ Ｐゴシック"/>
              </a:rPr>
              <a:t>業務改善提案　提案書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6576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E74C3C"/>
                </a:solidFill>
                <a:latin typeface="ＭＳ Ｐゴシック"/>
              </a:rPr>
              <a:t>Scene 1 | Internal Proposal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80" y="3520440"/>
            <a:ext cx="1828800" cy="4572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DCDCDC"/>
                </a:solidFill>
                <a:latin typeface="ＭＳ Ｐゴシック"/>
              </a:rPr>
              <a:t>提案者：　　　　　　　　 ／ 提出日：令和　年　月　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E74C3C"/>
                </a:solidFill>
                <a:latin typeface="ＭＳ Ｐゴシック"/>
              </a:rPr>
              <a:t>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リスクと対策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E74C3C"/>
                </a:solidFill>
                <a:latin typeface="ＭＳ Ｐゴシック"/>
              </a:rPr>
              <a:t>Risk &amp; Mitigation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業務改善提案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想定リスク3つ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影響度評価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対策・予防策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業務改善提案 ／ 詳細は別添 Appendix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E74C3C"/>
                </a:solidFill>
                <a:latin typeface="ＭＳ Ｐゴシック"/>
              </a:rPr>
              <a:t>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意思決定事項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E74C3C"/>
                </a:solidFill>
                <a:latin typeface="ＭＳ Ｐゴシック"/>
              </a:rPr>
              <a:t>Decision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業務改善提案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承認依頼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次のステップ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Q&amp;A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業務改善提案 ／ 詳細は別添 Appendix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  <a:latin typeface="ＭＳ Ｐゴシック"/>
              </a:rPr>
              <a:t>ご検討よろしくお願いいたします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840480"/>
            <a:ext cx="10332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E74C3C"/>
                </a:solidFill>
                <a:latin typeface="ＭＳ Ｐゴシック"/>
              </a:rPr>
              <a:t>Decision Request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DCDCDC"/>
                </a:solidFill>
                <a:latin typeface="ＭＳ Ｐゴシック"/>
              </a:rPr>
              <a:t>Q&amp;A 承ります／追加資料はお申し付けください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754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FFFFFF"/>
                </a:solidFill>
                <a:latin typeface="ＭＳ Ｐゴシック"/>
              </a:rPr>
              <a:t>新規ツール導入提案　提案書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6576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3498DB"/>
                </a:solidFill>
                <a:latin typeface="ＭＳ Ｐゴシック"/>
              </a:rPr>
              <a:t>Scene 2 | Internal Proposal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80" y="3520440"/>
            <a:ext cx="1828800" cy="457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DCDCDC"/>
                </a:solidFill>
                <a:latin typeface="ＭＳ Ｐゴシック"/>
              </a:rPr>
              <a:t>提案者：　　　　　　　　 ／ 提出日：令和　年　月　日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27543C"/>
                </a:solidFill>
                <a:latin typeface="ＭＳ Ｐゴシック"/>
              </a:rPr>
              <a:t>目 次 | 新規ツール導入提案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3657600" cy="4572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01. 提案サマリー  /  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0574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02. 現状の課題  /  Current Issues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03. 原因分析  /  Root Cause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0632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04. 提案内容  /  Proposal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5661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05. 効果試算  /  Expected Effect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0690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06. 実行計画  /  Action Plan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5720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07. 予算・工数  /  Budget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0749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08. リスクと対策  /  Risk &amp; Mitigation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5778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09. 意思決定事項  /  Decision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754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3498DB"/>
                </a:solidFill>
                <a:latin typeface="ＭＳ Ｐゴシック"/>
              </a:rP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提案サマリー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498DB"/>
                </a:solidFill>
                <a:latin typeface="ＭＳ Ｐゴシック"/>
              </a:rPr>
              <a:t>Executive Summary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新規ツール導入提案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提案要旨を3行で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期待効果（数値）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意思決定依頼事項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新規ツール導入提案 ／ 詳細は別添 Appendix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754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3498DB"/>
                </a:solidFill>
                <a:latin typeface="ＭＳ Ｐゴシック"/>
              </a:rP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現状の課題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498DB"/>
                </a:solidFill>
                <a:latin typeface="ＭＳ Ｐゴシック"/>
              </a:rPr>
              <a:t>Current Issues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新規ツール導入提案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定量的事実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現場の声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ボトルネック特定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新規ツール導入提案 ／ 詳細は別添 Appendix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754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3498DB"/>
                </a:solidFill>
                <a:latin typeface="ＭＳ Ｐゴシック"/>
              </a:rP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原因分析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498DB"/>
                </a:solidFill>
                <a:latin typeface="ＭＳ Ｐゴシック"/>
              </a:rPr>
              <a:t>Root Cause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新規ツール導入提案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なぜなぜ5回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影響範囲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放置リスク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新規ツール導入提案 ／ 詳細は別添 Appendix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754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3498DB"/>
                </a:solidFill>
                <a:latin typeface="ＭＳ Ｐゴシック"/>
              </a:rP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提案内容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498DB"/>
                </a:solidFill>
                <a:latin typeface="ＭＳ Ｐゴシック"/>
              </a:rPr>
              <a:t>Proposal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新規ツール導入提案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施策の全体像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具体的アクション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成功事例参照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新規ツール導入提案 ／ 詳細は別添 Appendix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754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3498DB"/>
                </a:solidFill>
                <a:latin typeface="ＭＳ Ｐゴシック"/>
              </a:rPr>
              <a:t>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効果試算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498DB"/>
                </a:solidFill>
                <a:latin typeface="ＭＳ Ｐゴシック"/>
              </a:rPr>
              <a:t>Expected Effect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新規ツール導入提案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定量効果（削減額/向上値）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定性効果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ROI試算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新規ツール導入提案 ／ 詳細は別添 Appendix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2C3E50"/>
                </a:solidFill>
                <a:latin typeface="ＭＳ Ｐゴシック"/>
              </a:rPr>
              <a:t>目 次 | 業務改善提案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3657600" cy="4572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01. 提案サマリー  /  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0574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02. 現状の課題  /  Current Issues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03. 原因分析  /  Root Cause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0632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04. 提案内容  /  Proposal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5661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05. 効果試算  /  Expected Effect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0690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06. 実行計画  /  Action Plan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5720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07. 予算・工数  /  Budget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0749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08. リスクと対策  /  Risk &amp; Mitigation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5778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09. 意思決定事項  /  Decision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754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3498DB"/>
                </a:solidFill>
                <a:latin typeface="ＭＳ Ｐゴシック"/>
              </a:rPr>
              <a:t>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実行計画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498DB"/>
                </a:solidFill>
                <a:latin typeface="ＭＳ Ｐゴシック"/>
              </a:rPr>
              <a:t>Action Plan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新規ツール導入提案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体制・役割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スケジュール（3-6ヶ月）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マイルストーン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新規ツール導入提案 ／ 詳細は別添 Appendix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754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3498DB"/>
                </a:solidFill>
                <a:latin typeface="ＭＳ Ｐゴシック"/>
              </a:rPr>
              <a:t>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予算・工数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498DB"/>
                </a:solidFill>
                <a:latin typeface="ＭＳ Ｐゴシック"/>
              </a:rPr>
              <a:t>Budget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新規ツール導入提案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初期コスト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ランニングコスト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人員工数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新規ツール導入提案 ／ 詳細は別添 Appendix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754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3498DB"/>
                </a:solidFill>
                <a:latin typeface="ＭＳ Ｐゴシック"/>
              </a:rPr>
              <a:t>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リスクと対策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498DB"/>
                </a:solidFill>
                <a:latin typeface="ＭＳ Ｐゴシック"/>
              </a:rPr>
              <a:t>Risk &amp; Mitigation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新規ツール導入提案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想定リスク3つ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影響度評価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対策・予防策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新規ツール導入提案 ／ 詳細は別添 Appendix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754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3498DB"/>
                </a:solidFill>
                <a:latin typeface="ＭＳ Ｐゴシック"/>
              </a:rPr>
              <a:t>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意思決定事項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3498DB"/>
                </a:solidFill>
                <a:latin typeface="ＭＳ Ｐゴシック"/>
              </a:rPr>
              <a:t>Decision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新規ツール導入提案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承認依頼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次のステップ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7543C"/>
                </a:solidFill>
                <a:latin typeface="ＭＳ Ｐゴシック"/>
              </a:rPr>
              <a:t>Q&amp;A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新規ツール導入提案 ／ 詳細は別添 Appendix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754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  <a:latin typeface="ＭＳ Ｐゴシック"/>
              </a:rPr>
              <a:t>ご検討よろしくお願いいたします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840480"/>
            <a:ext cx="10332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3498DB"/>
                </a:solidFill>
                <a:latin typeface="ＭＳ Ｐゴシック"/>
              </a:rPr>
              <a:t>Decision Request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DCDCDC"/>
                </a:solidFill>
                <a:latin typeface="ＭＳ Ｐゴシック"/>
              </a:rPr>
              <a:t>Q&amp;A 承ります／追加資料はお申し付けください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4B00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FFFFFF"/>
                </a:solidFill>
                <a:latin typeface="ＭＳ Ｐゴシック"/>
              </a:rPr>
              <a:t>組織改革提案　提案書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6576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FFD700"/>
                </a:solidFill>
                <a:latin typeface="ＭＳ Ｐゴシック"/>
              </a:rPr>
              <a:t>Scene 3 | Internal Proposal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80" y="3520440"/>
            <a:ext cx="1828800" cy="4572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DCDCDC"/>
                </a:solidFill>
                <a:latin typeface="ＭＳ Ｐゴシック"/>
              </a:rPr>
              <a:t>提案者：　　　　　　　　 ／ 提出日：令和　年　月　日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4B0082"/>
                </a:solidFill>
                <a:latin typeface="ＭＳ Ｐゴシック"/>
              </a:rPr>
              <a:t>目 次 | 組織改革提案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3657600" cy="4572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01. 提案サマリー  /  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0574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02. 現状の課題  /  Current Issues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03. 原因分析  /  Root Cause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0632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04. 提案内容  /  Proposal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5661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05. 効果試算  /  Expected Effect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0690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06. 実行計画  /  Action Plan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5720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07. 予算・工数  /  Budget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0749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08. リスクと対策  /  Risk &amp; Mitigation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5778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09. 意思決定事項  /  Decision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4B00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D700"/>
                </a:solidFill>
                <a:latin typeface="ＭＳ Ｐゴシック"/>
              </a:rP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提案サマリー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D700"/>
                </a:solidFill>
                <a:latin typeface="ＭＳ Ｐゴシック"/>
              </a:rPr>
              <a:t>Executive Summary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組織改革提案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提案要旨を3行で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期待効果（数値）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意思決定依頼事項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組織改革提案 ／ 詳細は別添 Appendix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4B00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D700"/>
                </a:solidFill>
                <a:latin typeface="ＭＳ Ｐゴシック"/>
              </a:rP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現状の課題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D700"/>
                </a:solidFill>
                <a:latin typeface="ＭＳ Ｐゴシック"/>
              </a:rPr>
              <a:t>Current Issues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組織改革提案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定量的事実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現場の声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ボトルネック特定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組織改革提案 ／ 詳細は別添 Appendix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4B00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D700"/>
                </a:solidFill>
                <a:latin typeface="ＭＳ Ｐゴシック"/>
              </a:rP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原因分析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D700"/>
                </a:solidFill>
                <a:latin typeface="ＭＳ Ｐゴシック"/>
              </a:rPr>
              <a:t>Root Cause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組織改革提案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なぜなぜ5回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影響範囲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放置リスク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組織改革提案 ／ 詳細は別添 Appendix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E74C3C"/>
                </a:solidFill>
                <a:latin typeface="ＭＳ Ｐゴシック"/>
              </a:rP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提案サマリー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E74C3C"/>
                </a:solidFill>
                <a:latin typeface="ＭＳ Ｐゴシック"/>
              </a:rPr>
              <a:t>Executive Summary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業務改善提案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提案要旨を3行で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期待効果（数値）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意思決定依頼事項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業務改善提案 ／ 詳細は別添 Appendix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4B00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D700"/>
                </a:solidFill>
                <a:latin typeface="ＭＳ Ｐゴシック"/>
              </a:rP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提案内容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D700"/>
                </a:solidFill>
                <a:latin typeface="ＭＳ Ｐゴシック"/>
              </a:rPr>
              <a:t>Proposal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組織改革提案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施策の全体像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具体的アクション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成功事例参照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組織改革提案 ／ 詳細は別添 Appendix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4B00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D700"/>
                </a:solidFill>
                <a:latin typeface="ＭＳ Ｐゴシック"/>
              </a:rPr>
              <a:t>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効果試算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D700"/>
                </a:solidFill>
                <a:latin typeface="ＭＳ Ｐゴシック"/>
              </a:rPr>
              <a:t>Expected Effect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組織改革提案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定量効果（削減額/向上値）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定性効果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ROI試算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組織改革提案 ／ 詳細は別添 Appendix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4B00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D700"/>
                </a:solidFill>
                <a:latin typeface="ＭＳ Ｐゴシック"/>
              </a:rPr>
              <a:t>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実行計画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D700"/>
                </a:solidFill>
                <a:latin typeface="ＭＳ Ｐゴシック"/>
              </a:rPr>
              <a:t>Action Plan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組織改革提案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体制・役割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スケジュール（3-6ヶ月）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マイルストーン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組織改革提案 ／ 詳細は別添 Appendix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4B00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D700"/>
                </a:solidFill>
                <a:latin typeface="ＭＳ Ｐゴシック"/>
              </a:rPr>
              <a:t>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予算・工数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D700"/>
                </a:solidFill>
                <a:latin typeface="ＭＳ Ｐゴシック"/>
              </a:rPr>
              <a:t>Budget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組織改革提案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初期コスト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ランニングコスト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人員工数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組織改革提案 ／ 詳細は別添 Appendix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4B00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D700"/>
                </a:solidFill>
                <a:latin typeface="ＭＳ Ｐゴシック"/>
              </a:rPr>
              <a:t>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リスクと対策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D700"/>
                </a:solidFill>
                <a:latin typeface="ＭＳ Ｐゴシック"/>
              </a:rPr>
              <a:t>Risk &amp; Mitigation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組織改革提案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想定リスク3つ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影響度評価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対策・予防策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組織改革提案 ／ 詳細は別添 Appendix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4B00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FD700"/>
                </a:solidFill>
                <a:latin typeface="ＭＳ Ｐゴシック"/>
              </a:rPr>
              <a:t>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意思決定事項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FD700"/>
                </a:solidFill>
                <a:latin typeface="ＭＳ Ｐゴシック"/>
              </a:rPr>
              <a:t>Decision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組織改革提案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承認依頼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次のステップ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4B0082"/>
                </a:solidFill>
                <a:latin typeface="ＭＳ Ｐゴシック"/>
              </a:rPr>
              <a:t>Q&amp;A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組織改革提案 ／ 詳細は別添 Appendix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4B008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  <a:latin typeface="ＭＳ Ｐゴシック"/>
              </a:rPr>
              <a:t>ご検討よろしくお願いいたします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840480"/>
            <a:ext cx="10332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FD700"/>
                </a:solidFill>
                <a:latin typeface="ＭＳ Ｐゴシック"/>
              </a:rPr>
              <a:t>Decision Request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DCDCDC"/>
                </a:solidFill>
                <a:latin typeface="ＭＳ Ｐゴシック"/>
              </a:rPr>
              <a:t>Q&amp;A 承ります／追加資料はお申し付けください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FFFFFF"/>
                </a:solidFill>
                <a:latin typeface="ＭＳ Ｐゴシック"/>
              </a:rPr>
              <a:t>コスト削減提案　提案書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6576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2ECC71"/>
                </a:solidFill>
                <a:latin typeface="ＭＳ Ｐゴシック"/>
              </a:rPr>
              <a:t>Scene 4 | Internal Proposal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80" y="3520440"/>
            <a:ext cx="1828800" cy="4572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DCDCDC"/>
                </a:solidFill>
                <a:latin typeface="ＭＳ Ｐゴシック"/>
              </a:rPr>
              <a:t>提案者：　　　　　　　　 ／ 提出日：令和　年　月　日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34495E"/>
                </a:solidFill>
                <a:latin typeface="ＭＳ Ｐゴシック"/>
              </a:rPr>
              <a:t>目 次 | コスト削減提案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3657600" cy="4572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01. 提案サマリー  /  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0574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02. 現状の課題  /  Current Issues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03. 原因分析  /  Root Cause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0632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04. 提案内容  /  Proposal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5661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05. 効果試算  /  Expected Effect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0690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06. 実行計画  /  Action Plan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5720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07. 予算・工数  /  Budget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0749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08. リスクと対策  /  Risk &amp; Mitigation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5778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09. 意思決定事項  /  Decision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2ECC71"/>
                </a:solidFill>
                <a:latin typeface="ＭＳ Ｐゴシック"/>
              </a:rP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提案サマリー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2ECC71"/>
                </a:solidFill>
                <a:latin typeface="ＭＳ Ｐゴシック"/>
              </a:rPr>
              <a:t>Executive Summary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コスト削減提案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提案要旨を3行で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期待効果（数値）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意思決定依頼事項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コスト削減提案 ／ 詳細は別添 Appendix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E74C3C"/>
                </a:solidFill>
                <a:latin typeface="ＭＳ Ｐゴシック"/>
              </a:rP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現状の課題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E74C3C"/>
                </a:solidFill>
                <a:latin typeface="ＭＳ Ｐゴシック"/>
              </a:rPr>
              <a:t>Current Issues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業務改善提案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定量的事実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現場の声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ボトルネック特定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業務改善提案 ／ 詳細は別添 Appendix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2ECC71"/>
                </a:solidFill>
                <a:latin typeface="ＭＳ Ｐゴシック"/>
              </a:rP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現状の課題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2ECC71"/>
                </a:solidFill>
                <a:latin typeface="ＭＳ Ｐゴシック"/>
              </a:rPr>
              <a:t>Current Issues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コスト削減提案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定量的事実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現場の声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ボトルネック特定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コスト削減提案 ／ 詳細は別添 Appendix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2ECC71"/>
                </a:solidFill>
                <a:latin typeface="ＭＳ Ｐゴシック"/>
              </a:rP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原因分析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2ECC71"/>
                </a:solidFill>
                <a:latin typeface="ＭＳ Ｐゴシック"/>
              </a:rPr>
              <a:t>Root Cause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コスト削減提案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なぜなぜ5回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影響範囲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放置リスク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コスト削減提案 ／ 詳細は別添 Appendix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2ECC71"/>
                </a:solidFill>
                <a:latin typeface="ＭＳ Ｐゴシック"/>
              </a:rP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提案内容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2ECC71"/>
                </a:solidFill>
                <a:latin typeface="ＭＳ Ｐゴシック"/>
              </a:rPr>
              <a:t>Proposal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コスト削減提案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施策の全体像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具体的アクション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成功事例参照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コスト削減提案 ／ 詳細は別添 Appendix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2ECC71"/>
                </a:solidFill>
                <a:latin typeface="ＭＳ Ｐゴシック"/>
              </a:rPr>
              <a:t>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効果試算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2ECC71"/>
                </a:solidFill>
                <a:latin typeface="ＭＳ Ｐゴシック"/>
              </a:rPr>
              <a:t>Expected Effect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コスト削減提案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定量効果（削減額/向上値）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定性効果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ROI試算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コスト削減提案 ／ 詳細は別添 Appendix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2ECC71"/>
                </a:solidFill>
                <a:latin typeface="ＭＳ Ｐゴシック"/>
              </a:rPr>
              <a:t>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実行計画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2ECC71"/>
                </a:solidFill>
                <a:latin typeface="ＭＳ Ｐゴシック"/>
              </a:rPr>
              <a:t>Action Plan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コスト削減提案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体制・役割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スケジュール（3-6ヶ月）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マイルストーン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コスト削減提案 ／ 詳細は別添 Appendix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2ECC71"/>
                </a:solidFill>
                <a:latin typeface="ＭＳ Ｐゴシック"/>
              </a:rPr>
              <a:t>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予算・工数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2ECC71"/>
                </a:solidFill>
                <a:latin typeface="ＭＳ Ｐゴシック"/>
              </a:rPr>
              <a:t>Budget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コスト削減提案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初期コスト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ランニングコスト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人員工数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コスト削減提案 ／ 詳細は別添 Appendix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2ECC71"/>
                </a:solidFill>
                <a:latin typeface="ＭＳ Ｐゴシック"/>
              </a:rPr>
              <a:t>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リスクと対策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2ECC71"/>
                </a:solidFill>
                <a:latin typeface="ＭＳ Ｐゴシック"/>
              </a:rPr>
              <a:t>Risk &amp; Mitigation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コスト削減提案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想定リスク3つ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影響度評価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対策・予防策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コスト削減提案 ／ 詳細は別添 Appendix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2ECC71"/>
                </a:solidFill>
                <a:latin typeface="ＭＳ Ｐゴシック"/>
              </a:rPr>
              <a:t>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意思決定事項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2ECC71"/>
                </a:solidFill>
                <a:latin typeface="ＭＳ Ｐゴシック"/>
              </a:rPr>
              <a:t>Decision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コスト削減提案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承認依頼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次のステップ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34495E"/>
                </a:solidFill>
                <a:latin typeface="ＭＳ Ｐゴシック"/>
              </a:rPr>
              <a:t>Q&amp;A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コスト削減提案 ／ 詳細は別添 Appendix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3449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  <a:latin typeface="ＭＳ Ｐゴシック"/>
              </a:rPr>
              <a:t>ご検討よろしくお願いいたします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840480"/>
            <a:ext cx="10332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2ECC71"/>
                </a:solidFill>
                <a:latin typeface="ＭＳ Ｐゴシック"/>
              </a:rPr>
              <a:t>Decision Request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DCDCDC"/>
                </a:solidFill>
                <a:latin typeface="ＭＳ Ｐゴシック"/>
              </a:rPr>
              <a:t>Q&amp;A 承ります／追加資料はお申し付けください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FFFFFF"/>
                </a:solidFill>
                <a:latin typeface="ＭＳ Ｐゴシック"/>
              </a:rPr>
              <a:t>人材育成・研修提案　提案書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657600"/>
            <a:ext cx="103327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F1C40F"/>
                </a:solidFill>
                <a:latin typeface="ＭＳ Ｐゴシック"/>
              </a:rPr>
              <a:t>Scene 5 | Internal Proposal</a:t>
            </a:r>
          </a:p>
        </p:txBody>
      </p:sp>
      <p:sp>
        <p:nvSpPr>
          <p:cNvPr id="5" name="Rectangle 4"/>
          <p:cNvSpPr/>
          <p:nvPr/>
        </p:nvSpPr>
        <p:spPr>
          <a:xfrm>
            <a:off x="5212080" y="3520440"/>
            <a:ext cx="1828800" cy="4572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>
                <a:solidFill>
                  <a:srgbClr val="DCDCDC"/>
                </a:solidFill>
                <a:latin typeface="ＭＳ Ｐゴシック"/>
              </a:rPr>
              <a:t>提案者：　　　　　　　　 ／ 提出日：令和　年　月　日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E74C3C"/>
                </a:solidFill>
                <a:latin typeface="ＭＳ Ｐゴシック"/>
              </a:rP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原因分析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E74C3C"/>
                </a:solidFill>
                <a:latin typeface="ＭＳ Ｐゴシック"/>
              </a:rPr>
              <a:t>Root Cause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業務改善提案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なぜなぜ5回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影響範囲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放置リスク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業務改善提案 ／ 詳細は別添 Appendix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365760"/>
            <a:ext cx="10972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9B59B6"/>
                </a:solidFill>
                <a:latin typeface="ＭＳ Ｐゴシック"/>
              </a:rPr>
              <a:t>目 次 | 人材育成・研修提案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3657600" cy="4572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01. 提案サマリー  /  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0574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02. 現状の課題  /  Current Issues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603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03. 原因分析  /  Root Cause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30632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04. 提案内容  /  Proposal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56616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05. 効果試算  /  Expected Effect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06908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06. 実行計画  /  Action Plan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457200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07. 予算・工数  /  Budget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07492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08. リスクと対策  /  Risk &amp; Mitigation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577840"/>
            <a:ext cx="10058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0">
                <a:solidFill>
                  <a:srgbClr val="3C3C3C"/>
                </a:solidFill>
                <a:latin typeface="ＭＳ Ｐゴシック"/>
              </a:rPr>
              <a:t>09. 意思決定事項  /  Decision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1C40F"/>
                </a:solidFill>
                <a:latin typeface="ＭＳ Ｐゴシック"/>
              </a:rP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提案サマリー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1C40F"/>
                </a:solidFill>
                <a:latin typeface="ＭＳ Ｐゴシック"/>
              </a:rPr>
              <a:t>Executive Summary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人材育成・研修提案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提案要旨を3行で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期待効果（数値）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意思決定依頼事項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人材育成・研修提案 ／ 詳細は別添 Appendix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1C40F"/>
                </a:solidFill>
                <a:latin typeface="ＭＳ Ｐゴシック"/>
              </a:rP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現状の課題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1C40F"/>
                </a:solidFill>
                <a:latin typeface="ＭＳ Ｐゴシック"/>
              </a:rPr>
              <a:t>Current Issues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人材育成・研修提案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定量的事実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現場の声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ボトルネック特定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人材育成・研修提案 ／ 詳細は別添 Appendix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1C40F"/>
                </a:solidFill>
                <a:latin typeface="ＭＳ Ｐゴシック"/>
              </a:rP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原因分析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1C40F"/>
                </a:solidFill>
                <a:latin typeface="ＭＳ Ｐゴシック"/>
              </a:rPr>
              <a:t>Root Cause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人材育成・研修提案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なぜなぜ5回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影響範囲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放置リスク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人材育成・研修提案 ／ 詳細は別添 Appendix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1C40F"/>
                </a:solidFill>
                <a:latin typeface="ＭＳ Ｐゴシック"/>
              </a:rP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提案内容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1C40F"/>
                </a:solidFill>
                <a:latin typeface="ＭＳ Ｐゴシック"/>
              </a:rPr>
              <a:t>Proposal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人材育成・研修提案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施策の全体像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具体的アクション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成功事例参照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人材育成・研修提案 ／ 詳細は別添 Appendix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1C40F"/>
                </a:solidFill>
                <a:latin typeface="ＭＳ Ｐゴシック"/>
              </a:rPr>
              <a:t>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効果試算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1C40F"/>
                </a:solidFill>
                <a:latin typeface="ＭＳ Ｐゴシック"/>
              </a:rPr>
              <a:t>Expected Effect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人材育成・研修提案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定量効果（削減額/向上値）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定性効果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ROI試算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人材育成・研修提案 ／ 詳細は別添 Appendix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1C40F"/>
                </a:solidFill>
                <a:latin typeface="ＭＳ Ｐゴシック"/>
              </a:rPr>
              <a:t>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実行計画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1C40F"/>
                </a:solidFill>
                <a:latin typeface="ＭＳ Ｐゴシック"/>
              </a:rPr>
              <a:t>Action Plan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人材育成・研修提案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体制・役割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スケジュール（3-6ヶ月）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マイルストーン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人材育成・研修提案 ／ 詳細は別添 Appendix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1C40F"/>
                </a:solidFill>
                <a:latin typeface="ＭＳ Ｐゴシック"/>
              </a:rPr>
              <a:t>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予算・工数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1C40F"/>
                </a:solidFill>
                <a:latin typeface="ＭＳ Ｐゴシック"/>
              </a:rPr>
              <a:t>Budget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人材育成・研修提案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初期コスト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ランニングコスト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人員工数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人材育成・研修提案 ／ 詳細は別添 Appendix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1C40F"/>
                </a:solidFill>
                <a:latin typeface="ＭＳ Ｐゴシック"/>
              </a:rPr>
              <a:t>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リスクと対策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1C40F"/>
                </a:solidFill>
                <a:latin typeface="ＭＳ Ｐゴシック"/>
              </a:rPr>
              <a:t>Risk &amp; Mitigation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人材育成・研修提案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想定リスク3つ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影響度評価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対策・予防策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人材育成・研修提案 ／ 詳細は別添 Appendix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F1C40F"/>
                </a:solidFill>
                <a:latin typeface="ＭＳ Ｐゴシック"/>
              </a:rPr>
              <a:t>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意思決定事項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F1C40F"/>
                </a:solidFill>
                <a:latin typeface="ＭＳ Ｐゴシック"/>
              </a:rPr>
              <a:t>Decision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人材育成・研修提案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承認依頼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次のステップ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9B59B6"/>
                </a:solidFill>
                <a:latin typeface="ＭＳ Ｐゴシック"/>
              </a:rPr>
              <a:t>Q&amp;A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人材育成・研修提案 ／ 詳細は別添 Appendix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E74C3C"/>
                </a:solidFill>
                <a:latin typeface="ＭＳ Ｐゴシック"/>
              </a:rP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提案内容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E74C3C"/>
                </a:solidFill>
                <a:latin typeface="ＭＳ Ｐゴシック"/>
              </a:rPr>
              <a:t>Proposal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業務改善提案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施策の全体像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具体的アクション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成功事例参照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業務改善提案 ／ 詳細は別添 Appendix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56032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  <a:latin typeface="ＭＳ Ｐゴシック"/>
              </a:rPr>
              <a:t>ご検討よろしくお願いいたします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840480"/>
            <a:ext cx="103327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F1C40F"/>
                </a:solidFill>
                <a:latin typeface="ＭＳ Ｐゴシック"/>
              </a:rPr>
              <a:t>Decision Request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>
                <a:solidFill>
                  <a:srgbClr val="DCDCDC"/>
                </a:solidFill>
                <a:latin typeface="ＭＳ Ｐゴシック"/>
              </a:rPr>
              <a:t>Q&amp;A 承ります／追加資料はお申し付けください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E74C3C"/>
                </a:solidFill>
                <a:latin typeface="ＭＳ Ｐゴシック"/>
              </a:rPr>
              <a:t>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効果試算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E74C3C"/>
                </a:solidFill>
                <a:latin typeface="ＭＳ Ｐゴシック"/>
              </a:rPr>
              <a:t>Expected Effect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業務改善提案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定量効果（削減額/向上値）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定性効果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ROI試算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業務改善提案 ／ 詳細は別添 Appendix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E74C3C"/>
                </a:solidFill>
                <a:latin typeface="ＭＳ Ｐゴシック"/>
              </a:rPr>
              <a:t>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実行計画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E74C3C"/>
                </a:solidFill>
                <a:latin typeface="ＭＳ Ｐゴシック"/>
              </a:rPr>
              <a:t>Action Plan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業務改善提案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体制・役割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スケジュール（3-6ヶ月）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マイルストーン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業務改善提案 ／ 詳細は別添 Appendix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"/>
            <a:ext cx="1371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>
                <a:solidFill>
                  <a:srgbClr val="E74C3C"/>
                </a:solidFill>
                <a:latin typeface="ＭＳ Ｐゴシック"/>
              </a:rPr>
              <a:t>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182880"/>
            <a:ext cx="8229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ＭＳ Ｐゴシック"/>
              </a:rPr>
              <a:t>予算・工数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59436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E74C3C"/>
                </a:solidFill>
                <a:latin typeface="ＭＳ Ｐゴシック"/>
              </a:rPr>
              <a:t>Budget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01200" y="365760"/>
            <a:ext cx="2286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100" b="0">
                <a:solidFill>
                  <a:srgbClr val="DCDCDC"/>
                </a:solidFill>
                <a:latin typeface="ＭＳ Ｐゴシック"/>
              </a:rPr>
              <a:t>業務改善提案</a:t>
            </a:r>
          </a:p>
        </p:txBody>
      </p:sp>
      <p:sp>
        <p:nvSpPr>
          <p:cNvPr id="8" name="Rectangle 7"/>
          <p:cNvSpPr/>
          <p:nvPr/>
        </p:nvSpPr>
        <p:spPr>
          <a:xfrm>
            <a:off x="731520" y="164592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160020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初期コスト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05740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83464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97280" y="278892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ランニングコスト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97280" y="324612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4023360"/>
            <a:ext cx="137160" cy="82296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97280" y="3977640"/>
            <a:ext cx="5486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>
                <a:solidFill>
                  <a:srgbClr val="2C3E50"/>
                </a:solidFill>
                <a:latin typeface="ＭＳ Ｐゴシック"/>
              </a:rPr>
              <a:t>人員工数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443484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>
                <a:solidFill>
                  <a:srgbClr val="787878"/>
                </a:solidFill>
                <a:latin typeface="ＭＳ Ｐゴシック"/>
              </a:rPr>
              <a:t>→ 詳細を記述してください（事実・数値・出典・補足）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6217920"/>
            <a:ext cx="10972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969696"/>
                </a:solidFill>
                <a:latin typeface="ＭＳ Ｐゴシック"/>
              </a:rPr>
              <a:t>※意思決定者向け要約資料／ 業務改善提案 ／ 詳細は別添 Appendix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