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2560320"/>
            <a:ext cx="103327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200" b="1">
                <a:solidFill>
                  <a:srgbClr val="FFFFFF"/>
                </a:solidFill>
                <a:latin typeface="ＭＳ ゴシック"/>
              </a:rPr>
              <a:t>提案書表紙テンプレート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023360"/>
            <a:ext cx="103327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>
                <a:solidFill>
                  <a:srgbClr val="DCE6F0"/>
                </a:solidFill>
                <a:latin typeface="ＭＳ ゴシック"/>
              </a:rPr>
              <a:t>30パターン同梱・完全版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10332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>
                <a:solidFill>
                  <a:srgbClr val="C8D2E6"/>
                </a:solidFill>
                <a:latin typeface="ＭＳ ゴシック"/>
              </a:rPr>
              <a:t>4シチュエーション × カラフル/モノクロ/写真/図形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0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6126480"/>
            <a:ext cx="1371600" cy="73152"/>
          </a:xfrm>
          <a:prstGeom prst="rect">
            <a:avLst/>
          </a:prstGeom>
          <a:solidFill>
            <a:srgbClr val="6C5CE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36576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6C5CE7"/>
                </a:solidFill>
                <a:latin typeface="ＭＳ ゴシック"/>
              </a:rPr>
              <a:t>COVER #08 / 30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468880"/>
            <a:ext cx="103327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1">
                <a:solidFill>
                  <a:srgbClr val="282828"/>
                </a:solidFill>
                <a:latin typeface="ＭＳ ゴシック"/>
              </a:rPr>
              <a:t>提案書タイトル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4023360"/>
            <a:ext cx="103327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6C5CE7"/>
                </a:solidFill>
                <a:latin typeface="ＭＳ ゴシック"/>
              </a:rPr>
              <a:t>〜 ⑧ 中央エンブレム 〜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4937760"/>
            <a:ext cx="10332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282828"/>
                </a:solidFill>
                <a:latin typeface="ＭＳ ゴシック"/>
              </a:rPr>
              <a:t>シチュエーション：ブランド企画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EBD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457200"/>
            <a:ext cx="11247120" cy="73152"/>
          </a:xfrm>
          <a:prstGeom prst="rect">
            <a:avLst/>
          </a:prstGeom>
          <a:solidFill>
            <a:srgbClr val="8C1E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457200" y="6327648"/>
            <a:ext cx="11247120" cy="73152"/>
          </a:xfrm>
          <a:prstGeom prst="rect">
            <a:avLst/>
          </a:prstGeom>
          <a:solidFill>
            <a:srgbClr val="8C1E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6400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8C1E1E"/>
                </a:solidFill>
                <a:latin typeface="ＭＳ ゴシック"/>
              </a:rPr>
              <a:t>COVER #09 ｜ 日本伝統産業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286000"/>
            <a:ext cx="103327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>
                <a:solidFill>
                  <a:srgbClr val="282828"/>
                </a:solidFill>
                <a:latin typeface="Georgia"/>
              </a:rPr>
              <a:t>提案書タイトル</a:t>
            </a:r>
          </a:p>
        </p:txBody>
      </p:sp>
      <p:sp>
        <p:nvSpPr>
          <p:cNvPr id="7" name="Rectangle 6"/>
          <p:cNvSpPr/>
          <p:nvPr/>
        </p:nvSpPr>
        <p:spPr>
          <a:xfrm>
            <a:off x="5669280" y="3840480"/>
            <a:ext cx="822960" cy="45720"/>
          </a:xfrm>
          <a:prstGeom prst="rect">
            <a:avLst/>
          </a:prstGeom>
          <a:solidFill>
            <a:srgbClr val="8C1E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4114800"/>
            <a:ext cx="10332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8C1E1E"/>
                </a:solidFill>
                <a:latin typeface="ＭＳ ゴシック"/>
              </a:rPr>
              <a:t>⑨ 縦書きタイトル・和モダン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5029200"/>
            <a:ext cx="10332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282828"/>
                </a:solidFill>
                <a:latin typeface="ＭＳ ゴシック"/>
              </a:rPr>
              <a:t>2026.05 ｜ 提案者名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5856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371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5943600"/>
            <a:ext cx="12191695" cy="91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36576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ＭＳ ゴシック"/>
              </a:rPr>
              <a:t>COVER #10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73152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ＭＳ ゴシック"/>
              </a:rPr>
              <a:t>スタートアップ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560320"/>
            <a:ext cx="103327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1">
                <a:solidFill>
                  <a:srgbClr val="F0F0F0"/>
                </a:solidFill>
                <a:latin typeface="ＭＳ ゴシック"/>
              </a:rPr>
              <a:t>提案書タイトル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4114800"/>
            <a:ext cx="10332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F0F0F0"/>
                </a:solidFill>
                <a:latin typeface="ＭＳ ゴシック"/>
              </a:rPr>
              <a:t>〜 ⑩ グラデーション斜め 〜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61722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ＭＳ ゴシック"/>
              </a:rPr>
              <a:t>2026.05 ｜ 提案者：氏名 ｜ template-free.jp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6126480"/>
            <a:ext cx="1371600" cy="73152"/>
          </a:xfrm>
          <a:prstGeom prst="rect">
            <a:avLst/>
          </a:prstGeom>
          <a:solidFill>
            <a:srgbClr val="3C3C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36576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3C3C50"/>
                </a:solidFill>
                <a:latin typeface="ＭＳ ゴシック"/>
              </a:rPr>
              <a:t>COVER #11 / 30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468880"/>
            <a:ext cx="103327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1">
                <a:solidFill>
                  <a:srgbClr val="282828"/>
                </a:solidFill>
                <a:latin typeface="ＭＳ ゴシック"/>
              </a:rPr>
              <a:t>提案書タイトル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4023360"/>
            <a:ext cx="103327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3C3C50"/>
                </a:solidFill>
                <a:latin typeface="ＭＳ ゴシック"/>
              </a:rPr>
              <a:t>〜 ⑪ フレーム・罫線囲み 〜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4937760"/>
            <a:ext cx="10332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282828"/>
                </a:solidFill>
                <a:latin typeface="ＭＳ ゴシック"/>
              </a:rPr>
              <a:t>シチュエーション：官公庁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114800"/>
          </a:xfrm>
          <a:prstGeom prst="rect">
            <a:avLst/>
          </a:prstGeom>
          <a:solidFill>
            <a:srgbClr val="B4B4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1695" cy="4114800"/>
          </a:xfrm>
          <a:prstGeom prst="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645920"/>
            <a:ext cx="103327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FFFFFF"/>
                </a:solidFill>
                <a:latin typeface="ＭＳ ゴシック"/>
              </a:rPr>
              <a:t>※ ここに写真を配置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438912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282828"/>
                </a:solidFill>
                <a:latin typeface="ＭＳ ゴシック"/>
              </a:rPr>
              <a:t>COVER #12 ｜ 不動産販売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4937760"/>
            <a:ext cx="103327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>
                <a:solidFill>
                  <a:srgbClr val="282828"/>
                </a:solidFill>
                <a:latin typeface="ＭＳ ゴシック"/>
              </a:rPr>
              <a:t>提案書タイトル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6126480"/>
            <a:ext cx="10332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>
                <a:solidFill>
                  <a:srgbClr val="282828"/>
                </a:solidFill>
                <a:latin typeface="ＭＳ ゴシック"/>
              </a:rPr>
              <a:t>〜 ⑫ ハーフ・写真＋テキスト 〜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5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371600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5943600"/>
            <a:ext cx="12191695" cy="914400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36576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ＭＳ ゴシック"/>
              </a:rPr>
              <a:t>COVER #13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73152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ＭＳ ゴシック"/>
              </a:rPr>
              <a:t>医療・福祉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560320"/>
            <a:ext cx="103327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1">
                <a:solidFill>
                  <a:srgbClr val="282828"/>
                </a:solidFill>
                <a:latin typeface="ＭＳ ゴシック"/>
              </a:rPr>
              <a:t>提案書タイトル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4114800"/>
            <a:ext cx="10332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282828"/>
                </a:solidFill>
                <a:latin typeface="ＭＳ ゴシック"/>
              </a:rPr>
              <a:t>〜 ⑬ サーキュラー（円型装飾） 〜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61722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ＭＳ ゴシック"/>
              </a:rPr>
              <a:t>2026.05 ｜ 提案者：氏名 ｜ template-free.jp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E1E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457200"/>
            <a:ext cx="11247120" cy="73152"/>
          </a:xfrm>
          <a:prstGeom prst="rect">
            <a:avLst/>
          </a:prstGeom>
          <a:solidFill>
            <a:srgbClr val="FFC8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457200" y="6327648"/>
            <a:ext cx="11247120" cy="73152"/>
          </a:xfrm>
          <a:prstGeom prst="rect">
            <a:avLst/>
          </a:prstGeom>
          <a:solidFill>
            <a:srgbClr val="FFC8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6400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C832"/>
                </a:solidFill>
                <a:latin typeface="ＭＳ ゴシック"/>
              </a:rPr>
              <a:t>COVER #14 ｜ M&amp;A・ビジョン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286000"/>
            <a:ext cx="103327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>
                <a:solidFill>
                  <a:srgbClr val="F0F0F0"/>
                </a:solidFill>
                <a:latin typeface="Georgia"/>
              </a:rPr>
              <a:t>提案書タイトル</a:t>
            </a:r>
          </a:p>
        </p:txBody>
      </p:sp>
      <p:sp>
        <p:nvSpPr>
          <p:cNvPr id="7" name="Rectangle 6"/>
          <p:cNvSpPr/>
          <p:nvPr/>
        </p:nvSpPr>
        <p:spPr>
          <a:xfrm>
            <a:off x="5669280" y="3840480"/>
            <a:ext cx="822960" cy="45720"/>
          </a:xfrm>
          <a:prstGeom prst="rect">
            <a:avLst/>
          </a:prstGeom>
          <a:solidFill>
            <a:srgbClr val="FFC8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4114800"/>
            <a:ext cx="10332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FFC832"/>
                </a:solidFill>
                <a:latin typeface="ＭＳ ゴシック"/>
              </a:rPr>
              <a:t>⑭ ステートメント型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5029200"/>
            <a:ext cx="10332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F0F0F0"/>
                </a:solidFill>
                <a:latin typeface="ＭＳ ゴシック"/>
              </a:rPr>
              <a:t>2026.05 ｜ 提案者名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0F5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3716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5943600"/>
            <a:ext cx="12191695" cy="9144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36576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ＭＳ ゴシック"/>
              </a:rPr>
              <a:t>COVER #15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73152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ＭＳ ゴシック"/>
              </a:rPr>
              <a:t>調査報告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560320"/>
            <a:ext cx="103327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1">
                <a:solidFill>
                  <a:srgbClr val="282828"/>
                </a:solidFill>
                <a:latin typeface="ＭＳ ゴシック"/>
              </a:rPr>
              <a:t>提案書タイトル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4114800"/>
            <a:ext cx="10332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282828"/>
                </a:solidFill>
                <a:latin typeface="ＭＳ ゴシック"/>
              </a:rPr>
              <a:t>〜 ⑮ チャート風カバー 〜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61722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ＭＳ ゴシック"/>
              </a:rPr>
              <a:t>2026.05 ｜ 提案者：氏名 ｜ template-free.jp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A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371600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5943600"/>
            <a:ext cx="12191695" cy="914400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36576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ＭＳ ゴシック"/>
              </a:rPr>
              <a:t>COVER #16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73152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ＭＳ ゴシック"/>
              </a:rPr>
              <a:t>業務改善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560320"/>
            <a:ext cx="103327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1">
                <a:solidFill>
                  <a:srgbClr val="282828"/>
                </a:solidFill>
                <a:latin typeface="ＭＳ ゴシック"/>
              </a:rPr>
              <a:t>提案書タイトル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4114800"/>
            <a:ext cx="10332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282828"/>
                </a:solidFill>
                <a:latin typeface="ＭＳ ゴシック"/>
              </a:rPr>
              <a:t>〜 ⑯ ステップ図カバー 〜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61722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ＭＳ ゴシック"/>
              </a:rPr>
              <a:t>2026.05 ｜ 提案者：氏名 ｜ template-free.jp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114800"/>
          </a:xfrm>
          <a:prstGeom prst="rect">
            <a:avLst/>
          </a:prstGeom>
          <a:solidFill>
            <a:srgbClr val="B4B4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1695" cy="4114800"/>
          </a:xfrm>
          <a:prstGeom prst="rect">
            <a:avLst/>
          </a:prstGeom>
          <a:solidFill>
            <a:srgbClr val="5A3C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645920"/>
            <a:ext cx="103327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FFFFFF"/>
                </a:solidFill>
                <a:latin typeface="ＭＳ ゴシック"/>
              </a:rPr>
              <a:t>※ ここに写真を配置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438912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282828"/>
                </a:solidFill>
                <a:latin typeface="ＭＳ ゴシック"/>
              </a:rPr>
              <a:t>COVER #17 ｜ パーソナル提案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4937760"/>
            <a:ext cx="103327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>
                <a:solidFill>
                  <a:srgbClr val="282828"/>
                </a:solidFill>
                <a:latin typeface="ＭＳ ゴシック"/>
              </a:rPr>
              <a:t>提案書タイトル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6126480"/>
            <a:ext cx="10332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>
                <a:solidFill>
                  <a:srgbClr val="5A3C1E"/>
                </a:solidFill>
                <a:latin typeface="ＭＳ ゴシック"/>
              </a:rPr>
              <a:t>〜 ⑰ 顔写真＋プロフ 〜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9728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1F4E79"/>
                </a:solidFill>
                <a:latin typeface="ＭＳ ゴシック"/>
              </a:rPr>
              <a:t>30パターン目次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1097280"/>
            <a:ext cx="4572000" cy="45720"/>
          </a:xfrm>
          <a:prstGeom prst="rect">
            <a:avLst/>
          </a:prstGeom>
          <a:solidFill>
            <a:srgbClr val="E7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371600"/>
            <a:ext cx="3840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323232"/>
                </a:solidFill>
                <a:latin typeface="ＭＳ ゴシック"/>
              </a:rPr>
              <a:t>① センター大文字スタンダード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89120" y="1371600"/>
            <a:ext cx="3840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323232"/>
                </a:solidFill>
                <a:latin typeface="ＭＳ ゴシック"/>
              </a:rPr>
              <a:t>② フルブリードカラー・モダン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0" y="1371600"/>
            <a:ext cx="3840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323232"/>
                </a:solidFill>
                <a:latin typeface="ＭＳ ゴシック"/>
              </a:rPr>
              <a:t>③ サイドカラーバー・コーポレ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874519"/>
            <a:ext cx="3840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323232"/>
                </a:solidFill>
                <a:latin typeface="ＭＳ ゴシック"/>
              </a:rPr>
              <a:t>④ 上下分割ブロック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89120" y="1874519"/>
            <a:ext cx="3840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323232"/>
                </a:solidFill>
                <a:latin typeface="ＭＳ ゴシック"/>
              </a:rPr>
              <a:t>⑤ 写真フルブリード（背景）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0" y="1874519"/>
            <a:ext cx="3840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323232"/>
                </a:solidFill>
                <a:latin typeface="ＭＳ ゴシック"/>
              </a:rPr>
              <a:t>⑥ モノクロ・極ミニマル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2377440"/>
            <a:ext cx="3840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323232"/>
                </a:solidFill>
                <a:latin typeface="ＭＳ ゴシック"/>
              </a:rPr>
              <a:t>⑦ ナンバリング・01表記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389120" y="2377440"/>
            <a:ext cx="3840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323232"/>
                </a:solidFill>
                <a:latin typeface="ＭＳ ゴシック"/>
              </a:rPr>
              <a:t>⑧ 中央エンブレム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0" y="2377440"/>
            <a:ext cx="3840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323232"/>
                </a:solidFill>
                <a:latin typeface="ＭＳ ゴシック"/>
              </a:rPr>
              <a:t>⑨ 縦書きタイトル・和モダン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2880360"/>
            <a:ext cx="3840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323232"/>
                </a:solidFill>
                <a:latin typeface="ＭＳ ゴシック"/>
              </a:rPr>
              <a:t>⑩ グラデーション斜め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89120" y="2880360"/>
            <a:ext cx="3840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323232"/>
                </a:solidFill>
                <a:latin typeface="ＭＳ ゴシック"/>
              </a:rPr>
              <a:t>⑪ フレーム・罫線囲み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29600" y="2880360"/>
            <a:ext cx="3840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323232"/>
                </a:solidFill>
                <a:latin typeface="ＭＳ ゴシック"/>
              </a:rPr>
              <a:t>⑫ ハーフ・写真＋テキスト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8640" y="3383280"/>
            <a:ext cx="3840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323232"/>
                </a:solidFill>
                <a:latin typeface="ＭＳ ゴシック"/>
              </a:rPr>
              <a:t>⑬ サーキュラー（円型装飾）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89120" y="3383280"/>
            <a:ext cx="3840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323232"/>
                </a:solidFill>
                <a:latin typeface="ＭＳ ゴシック"/>
              </a:rPr>
              <a:t>⑭ ステートメント型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29600" y="3383280"/>
            <a:ext cx="3840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323232"/>
                </a:solidFill>
                <a:latin typeface="ＭＳ ゴシック"/>
              </a:rPr>
              <a:t>⑮ チャート風カバー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3886200"/>
            <a:ext cx="3840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323232"/>
                </a:solidFill>
                <a:latin typeface="ＭＳ ゴシック"/>
              </a:rPr>
              <a:t>⑯ ステップ図カバー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0" y="3886200"/>
            <a:ext cx="3840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323232"/>
                </a:solidFill>
                <a:latin typeface="ＭＳ ゴシック"/>
              </a:rPr>
              <a:t>⑰ 顔写真＋プロフ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600" y="3886200"/>
            <a:ext cx="3840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323232"/>
                </a:solidFill>
                <a:latin typeface="ＭＳ ゴシック"/>
              </a:rPr>
              <a:t>⑱ YouTube型大文字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8640" y="4389120"/>
            <a:ext cx="3840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323232"/>
                </a:solidFill>
                <a:latin typeface="ＭＳ ゴシック"/>
              </a:rPr>
              <a:t>⑲ アイソメ風背景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389120" y="4389120"/>
            <a:ext cx="3840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323232"/>
                </a:solidFill>
                <a:latin typeface="ＭＳ ゴシック"/>
              </a:rPr>
              <a:t>⑳ クラフト・手書き風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29600" y="4389120"/>
            <a:ext cx="3840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323232"/>
                </a:solidFill>
                <a:latin typeface="ＭＳ ゴシック"/>
              </a:rPr>
              <a:t>㉑ ダーク・モード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48640" y="4892040"/>
            <a:ext cx="3840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323232"/>
                </a:solidFill>
                <a:latin typeface="ＭＳ ゴシック"/>
              </a:rPr>
              <a:t>㉒ ピクセル・ドット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389120" y="4892040"/>
            <a:ext cx="3840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323232"/>
                </a:solidFill>
                <a:latin typeface="ＭＳ ゴシック"/>
              </a:rPr>
              <a:t>㉓ パステル・カラフル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229600" y="4892040"/>
            <a:ext cx="3840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323232"/>
                </a:solidFill>
                <a:latin typeface="ＭＳ ゴシック"/>
              </a:rPr>
              <a:t>㉔ サイバーパンク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48640" y="5394960"/>
            <a:ext cx="3840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323232"/>
                </a:solidFill>
                <a:latin typeface="ＭＳ ゴシック"/>
              </a:rPr>
              <a:t>㉕ ジャーナル・出版風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389120" y="5394960"/>
            <a:ext cx="3840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323232"/>
                </a:solidFill>
                <a:latin typeface="ＭＳ ゴシック"/>
              </a:rPr>
              <a:t>㉖ ボタニカル水彩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229600" y="5394960"/>
            <a:ext cx="3840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323232"/>
                </a:solidFill>
                <a:latin typeface="ＭＳ ゴシック"/>
              </a:rPr>
              <a:t>㉗ レトロ・セピア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8640" y="5897880"/>
            <a:ext cx="3840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323232"/>
                </a:solidFill>
                <a:latin typeface="ＭＳ ゴシック"/>
              </a:rPr>
              <a:t>㉘ アバンギャルド・斜め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389120" y="5897880"/>
            <a:ext cx="3840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323232"/>
                </a:solidFill>
                <a:latin typeface="ＭＳ ゴシック"/>
              </a:rPr>
              <a:t>㉙ コーポレート・ネイビー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229600" y="5897880"/>
            <a:ext cx="3840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323232"/>
                </a:solidFill>
                <a:latin typeface="ＭＳ ゴシック"/>
              </a:rPr>
              <a:t>㉚ ハイブリッド最終形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E6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371600"/>
          </a:xfrm>
          <a:prstGeom prst="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5943600"/>
            <a:ext cx="12191695" cy="914400"/>
          </a:xfrm>
          <a:prstGeom prst="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36576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ＭＳ ゴシック"/>
              </a:rPr>
              <a:t>COVER #18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73152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ＭＳ ゴシック"/>
              </a:rPr>
              <a:t>カジュアル社内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560320"/>
            <a:ext cx="103327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1">
                <a:solidFill>
                  <a:srgbClr val="282828"/>
                </a:solidFill>
                <a:latin typeface="ＭＳ ゴシック"/>
              </a:rPr>
              <a:t>提案書タイトル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4114800"/>
            <a:ext cx="10332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282828"/>
                </a:solidFill>
                <a:latin typeface="ＭＳ ゴシック"/>
              </a:rPr>
              <a:t>〜 ⑱ YouTube型大文字 〜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61722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ＭＳ ゴシック"/>
              </a:rPr>
              <a:t>2026.05 ｜ 提案者：氏名 ｜ template-free.jp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BF0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37160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5943600"/>
            <a:ext cx="12191695" cy="91440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36576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ＭＳ ゴシック"/>
              </a:rPr>
              <a:t>COVER #19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73152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ＭＳ ゴシック"/>
              </a:rPr>
              <a:t>IT・SaaS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560320"/>
            <a:ext cx="103327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1">
                <a:solidFill>
                  <a:srgbClr val="282828"/>
                </a:solidFill>
                <a:latin typeface="ＭＳ ゴシック"/>
              </a:rPr>
              <a:t>提案書タイトル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4114800"/>
            <a:ext cx="10332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282828"/>
                </a:solidFill>
                <a:latin typeface="ＭＳ ゴシック"/>
              </a:rPr>
              <a:t>〜 ⑲ アイソメ風背景 〜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61722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ＭＳ ゴシック"/>
              </a:rPr>
              <a:t>2026.05 ｜ 提案者：氏名 ｜ template-free.jp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0D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6126480"/>
            <a:ext cx="1371600" cy="73152"/>
          </a:xfrm>
          <a:prstGeom prst="rect">
            <a:avLst/>
          </a:prstGeom>
          <a:solidFill>
            <a:srgbClr val="8C5A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36576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8C5A32"/>
                </a:solidFill>
                <a:latin typeface="ＭＳ ゴシック"/>
              </a:rPr>
              <a:t>COVER #20 / 30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468880"/>
            <a:ext cx="103327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1">
                <a:solidFill>
                  <a:srgbClr val="282828"/>
                </a:solidFill>
                <a:latin typeface="ＭＳ ゴシック"/>
              </a:rPr>
              <a:t>提案書タイトル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4023360"/>
            <a:ext cx="103327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8C5A32"/>
                </a:solidFill>
                <a:latin typeface="ＭＳ ゴシック"/>
              </a:rPr>
              <a:t>〜 ⑳ クラフト・手書き風 〜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4937760"/>
            <a:ext cx="10332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282828"/>
                </a:solidFill>
                <a:latin typeface="ＭＳ ゴシック"/>
              </a:rPr>
              <a:t>シチュエーション：ハンドメイド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0F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457200"/>
            <a:ext cx="11247120" cy="73152"/>
          </a:xfrm>
          <a:prstGeom prst="rect">
            <a:avLst/>
          </a:prstGeom>
          <a:solidFill>
            <a:srgbClr val="64E6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457200" y="6327648"/>
            <a:ext cx="11247120" cy="73152"/>
          </a:xfrm>
          <a:prstGeom prst="rect">
            <a:avLst/>
          </a:prstGeom>
          <a:solidFill>
            <a:srgbClr val="64E6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6400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64E6B4"/>
                </a:solidFill>
                <a:latin typeface="ＭＳ ゴシック"/>
              </a:rPr>
              <a:t>COVER #21 ｜ プログラマ向け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286000"/>
            <a:ext cx="103327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>
                <a:solidFill>
                  <a:srgbClr val="F0F0F0"/>
                </a:solidFill>
                <a:latin typeface="Georgia"/>
              </a:rPr>
              <a:t>提案書タイトル</a:t>
            </a:r>
          </a:p>
        </p:txBody>
      </p:sp>
      <p:sp>
        <p:nvSpPr>
          <p:cNvPr id="7" name="Rectangle 6"/>
          <p:cNvSpPr/>
          <p:nvPr/>
        </p:nvSpPr>
        <p:spPr>
          <a:xfrm>
            <a:off x="5669280" y="3840480"/>
            <a:ext cx="822960" cy="45720"/>
          </a:xfrm>
          <a:prstGeom prst="rect">
            <a:avLst/>
          </a:prstGeom>
          <a:solidFill>
            <a:srgbClr val="64E6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4114800"/>
            <a:ext cx="10332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64E6B4"/>
                </a:solidFill>
                <a:latin typeface="ＭＳ ゴシック"/>
              </a:rPr>
              <a:t>㉑ ダーク・モード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5029200"/>
            <a:ext cx="10332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F0F0F0"/>
                </a:solidFill>
                <a:latin typeface="ＭＳ ゴシック"/>
              </a:rPr>
              <a:t>2026.05 ｜ 提案者名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371600"/>
          </a:xfrm>
          <a:prstGeom prst="rect">
            <a:avLst/>
          </a:prstGeom>
          <a:solidFill>
            <a:srgbClr val="8A2BE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5943600"/>
            <a:ext cx="12191695" cy="914400"/>
          </a:xfrm>
          <a:prstGeom prst="rect">
            <a:avLst/>
          </a:prstGeom>
          <a:solidFill>
            <a:srgbClr val="8A2BE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36576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ＭＳ ゴシック"/>
              </a:rPr>
              <a:t>COVER #22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73152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ＭＳ ゴシック"/>
              </a:rPr>
              <a:t>ゲーム・eスポ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560320"/>
            <a:ext cx="103327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1">
                <a:solidFill>
                  <a:srgbClr val="282828"/>
                </a:solidFill>
                <a:latin typeface="ＭＳ ゴシック"/>
              </a:rPr>
              <a:t>提案書タイトル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4114800"/>
            <a:ext cx="10332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282828"/>
                </a:solidFill>
                <a:latin typeface="ＭＳ ゴシック"/>
              </a:rPr>
              <a:t>〜 ㉒ ピクセル・ドット 〜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61722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ＭＳ ゴシック"/>
              </a:rPr>
              <a:t>2026.05 ｜ 提案者：氏名 ｜ template-free.jp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E6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371600"/>
          </a:xfrm>
          <a:prstGeom prst="rect">
            <a:avLst/>
          </a:prstGeom>
          <a:solidFill>
            <a:srgbClr val="AADC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5943600"/>
            <a:ext cx="12191695" cy="914400"/>
          </a:xfrm>
          <a:prstGeom prst="rect">
            <a:avLst/>
          </a:prstGeom>
          <a:solidFill>
            <a:srgbClr val="AADC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36576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ＭＳ ゴシック"/>
              </a:rPr>
              <a:t>COVER #23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73152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ＭＳ ゴシック"/>
              </a:rPr>
              <a:t>化粧品・女性向け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560320"/>
            <a:ext cx="103327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1">
                <a:solidFill>
                  <a:srgbClr val="282828"/>
                </a:solidFill>
                <a:latin typeface="ＭＳ ゴシック"/>
              </a:rPr>
              <a:t>提案書タイトル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4114800"/>
            <a:ext cx="10332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282828"/>
                </a:solidFill>
                <a:latin typeface="ＭＳ ゴシック"/>
              </a:rPr>
              <a:t>〜 ㉓ パステル・カラフル 〜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61722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ＭＳ ゴシック"/>
              </a:rPr>
              <a:t>2026.05 ｜ 提案者：氏名 ｜ template-free.jp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A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371600"/>
          </a:xfrm>
          <a:prstGeom prst="rect">
            <a:avLst/>
          </a:prstGeom>
          <a:solidFill>
            <a:srgbClr val="FF32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5943600"/>
            <a:ext cx="12191695" cy="914400"/>
          </a:xfrm>
          <a:prstGeom prst="rect">
            <a:avLst/>
          </a:prstGeom>
          <a:solidFill>
            <a:srgbClr val="FF32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36576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ＭＳ ゴシック"/>
              </a:rPr>
              <a:t>COVER #24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73152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ＭＳ ゴシック"/>
              </a:rPr>
              <a:t>若年層キャンペーン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560320"/>
            <a:ext cx="103327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1">
                <a:solidFill>
                  <a:srgbClr val="F0F0F0"/>
                </a:solidFill>
                <a:latin typeface="ＭＳ ゴシック"/>
              </a:rPr>
              <a:t>提案書タイトル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4114800"/>
            <a:ext cx="10332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F0F0F0"/>
                </a:solidFill>
                <a:latin typeface="ＭＳ ゴシック"/>
              </a:rPr>
              <a:t>〜 ㉔ サイバーパンク 〜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61722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ＭＳ ゴシック"/>
              </a:rPr>
              <a:t>2026.05 ｜ 提案者：氏名 ｜ template-free.jp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0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6126480"/>
            <a:ext cx="1371600" cy="73152"/>
          </a:xfrm>
          <a:prstGeom prst="rect">
            <a:avLst/>
          </a:prstGeom>
          <a:solidFill>
            <a:srgbClr val="2828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36576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282832"/>
                </a:solidFill>
                <a:latin typeface="ＭＳ ゴシック"/>
              </a:rPr>
              <a:t>COVER #25 / 30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468880"/>
            <a:ext cx="103327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1">
                <a:solidFill>
                  <a:srgbClr val="282828"/>
                </a:solidFill>
                <a:latin typeface="ＭＳ ゴシック"/>
              </a:rPr>
              <a:t>提案書タイトル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4023360"/>
            <a:ext cx="103327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282832"/>
                </a:solidFill>
                <a:latin typeface="ＭＳ ゴシック"/>
              </a:rPr>
              <a:t>〜 ㉕ ジャーナル・出版風 〜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4937760"/>
            <a:ext cx="10332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282828"/>
                </a:solidFill>
                <a:latin typeface="ＭＳ ゴシック"/>
              </a:rPr>
              <a:t>シチュエーション：出版・教育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0F8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114800"/>
          </a:xfrm>
          <a:prstGeom prst="rect">
            <a:avLst/>
          </a:prstGeom>
          <a:solidFill>
            <a:srgbClr val="B4B4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1695" cy="4114800"/>
          </a:xfrm>
          <a:prstGeom prst="rect">
            <a:avLst/>
          </a:prstGeom>
          <a:solidFill>
            <a:srgbClr val="3C5A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645920"/>
            <a:ext cx="103327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FFFFFF"/>
                </a:solidFill>
                <a:latin typeface="ＭＳ ゴシック"/>
              </a:rPr>
              <a:t>※ ここに写真を配置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438912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282828"/>
                </a:solidFill>
                <a:latin typeface="ＭＳ ゴシック"/>
              </a:rPr>
              <a:t>COVER #26 ｜ アロマ・癒し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4937760"/>
            <a:ext cx="103327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>
                <a:solidFill>
                  <a:srgbClr val="282828"/>
                </a:solidFill>
                <a:latin typeface="ＭＳ ゴシック"/>
              </a:rPr>
              <a:t>提案書タイトル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6126480"/>
            <a:ext cx="10332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>
                <a:solidFill>
                  <a:srgbClr val="3C5A32"/>
                </a:solidFill>
                <a:latin typeface="ＭＳ ゴシック"/>
              </a:rPr>
              <a:t>〜 ㉖ ボタニカル水彩 〜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D2B4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114800"/>
          </a:xfrm>
          <a:prstGeom prst="rect">
            <a:avLst/>
          </a:prstGeom>
          <a:solidFill>
            <a:srgbClr val="B4B4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1695" cy="4114800"/>
          </a:xfrm>
          <a:prstGeom prst="rect">
            <a:avLst/>
          </a:prstGeom>
          <a:solidFill>
            <a:srgbClr val="4B32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645920"/>
            <a:ext cx="103327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FFFFFF"/>
                </a:solidFill>
                <a:latin typeface="ＭＳ ゴシック"/>
              </a:rPr>
              <a:t>※ ここに写真を配置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438912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282828"/>
                </a:solidFill>
                <a:latin typeface="ＭＳ ゴシック"/>
              </a:rPr>
              <a:t>COVER #27 ｜ カフェ・雑貨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4937760"/>
            <a:ext cx="103327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>
                <a:solidFill>
                  <a:srgbClr val="282828"/>
                </a:solidFill>
                <a:latin typeface="ＭＳ ゴシック"/>
              </a:rPr>
              <a:t>提案書タイトル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6126480"/>
            <a:ext cx="10332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>
                <a:solidFill>
                  <a:srgbClr val="4B3214"/>
                </a:solidFill>
                <a:latin typeface="ＭＳ ゴシック"/>
              </a:rPr>
              <a:t>〜 ㉗ レトロ・セピア 〜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6126480"/>
            <a:ext cx="1371600" cy="73152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36576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1F4E79"/>
                </a:solidFill>
                <a:latin typeface="ＭＳ ゴシック"/>
              </a:rPr>
              <a:t>COVER #01 / 30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468880"/>
            <a:ext cx="103327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1">
                <a:solidFill>
                  <a:srgbClr val="282828"/>
                </a:solidFill>
                <a:latin typeface="ＭＳ ゴシック"/>
              </a:rPr>
              <a:t>提案書タイトル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4023360"/>
            <a:ext cx="103327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1F4E79"/>
                </a:solidFill>
                <a:latin typeface="ＭＳ ゴシック"/>
              </a:rPr>
              <a:t>〜 ① センター大文字スタンダード 〜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4937760"/>
            <a:ext cx="10332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282828"/>
                </a:solidFill>
                <a:latin typeface="ＭＳ ゴシック"/>
              </a:rPr>
              <a:t>シチュエーション：BtoB大型案件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C8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371600"/>
          </a:xfrm>
          <a:prstGeom prst="rect">
            <a:avLst/>
          </a:prstGeom>
          <a:solidFill>
            <a:srgbClr val="1E1E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5943600"/>
            <a:ext cx="12191695" cy="914400"/>
          </a:xfrm>
          <a:prstGeom prst="rect">
            <a:avLst/>
          </a:prstGeom>
          <a:solidFill>
            <a:srgbClr val="1E1E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36576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ＭＳ ゴシック"/>
              </a:rPr>
              <a:t>COVER #28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73152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ＭＳ ゴシック"/>
              </a:rPr>
              <a:t>アート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560320"/>
            <a:ext cx="103327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1">
                <a:solidFill>
                  <a:srgbClr val="282828"/>
                </a:solidFill>
                <a:latin typeface="ＭＳ ゴシック"/>
              </a:rPr>
              <a:t>提案書タイトル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4114800"/>
            <a:ext cx="10332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282828"/>
                </a:solidFill>
                <a:latin typeface="ＭＳ ゴシック"/>
              </a:rPr>
              <a:t>〜 ㉘ アバンギャルド・斜め 〜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61722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ＭＳ ゴシック"/>
              </a:rPr>
              <a:t>2026.05 ｜ 提案者：氏名 ｜ template-free.jp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6126480"/>
            <a:ext cx="1371600" cy="73152"/>
          </a:xfrm>
          <a:prstGeom prst="rect">
            <a:avLst/>
          </a:prstGeom>
          <a:solidFill>
            <a:srgbClr val="1428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36576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14285A"/>
                </a:solidFill>
                <a:latin typeface="ＭＳ ゴシック"/>
              </a:rPr>
              <a:t>COVER #29 / 30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468880"/>
            <a:ext cx="103327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1">
                <a:solidFill>
                  <a:srgbClr val="282828"/>
                </a:solidFill>
                <a:latin typeface="ＭＳ ゴシック"/>
              </a:rPr>
              <a:t>提案書タイトル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4023360"/>
            <a:ext cx="103327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14285A"/>
                </a:solidFill>
                <a:latin typeface="ＭＳ ゴシック"/>
              </a:rPr>
              <a:t>〜 ㉙ コーポレート・ネイビー 〜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4937760"/>
            <a:ext cx="10332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282828"/>
                </a:solidFill>
                <a:latin typeface="ＭＳ ゴシック"/>
              </a:rPr>
              <a:t>シチュエーション：IR資料・上場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A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37160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5943600"/>
            <a:ext cx="12191695" cy="91440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36576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ＭＳ ゴシック"/>
              </a:rPr>
              <a:t>COVER #30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73152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ＭＳ ゴシック"/>
              </a:rPr>
              <a:t>総合提案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560320"/>
            <a:ext cx="103327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1">
                <a:solidFill>
                  <a:srgbClr val="282828"/>
                </a:solidFill>
                <a:latin typeface="ＭＳ ゴシック"/>
              </a:rPr>
              <a:t>提案書タイトル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4114800"/>
            <a:ext cx="10332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282828"/>
                </a:solidFill>
                <a:latin typeface="ＭＳ ゴシック"/>
              </a:rPr>
              <a:t>〜 ㉚ ハイブリッド最終形 〜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61722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ＭＳ ゴシック"/>
              </a:rPr>
              <a:t>2026.05 ｜ 提案者：氏名 ｜ template-free.jp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371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5943600"/>
            <a:ext cx="12191695" cy="91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36576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ＭＳ ゴシック"/>
              </a:rPr>
              <a:t>COVER #02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73152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ＭＳ ゴシック"/>
              </a:rPr>
              <a:t>社内大型企画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560320"/>
            <a:ext cx="103327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1">
                <a:solidFill>
                  <a:srgbClr val="282828"/>
                </a:solidFill>
                <a:latin typeface="ＭＳ ゴシック"/>
              </a:rPr>
              <a:t>提案書タイトル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4114800"/>
            <a:ext cx="10332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282828"/>
                </a:solidFill>
                <a:latin typeface="ＭＳ ゴシック"/>
              </a:rPr>
              <a:t>〜 ② フルブリードカラー・モダン 〜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61722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ＭＳ ゴシック"/>
              </a:rPr>
              <a:t>2026.05 ｜ 提案者：氏名 ｜ template-free.jp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6126480"/>
            <a:ext cx="1371600" cy="73152"/>
          </a:xfrm>
          <a:prstGeom prst="rect">
            <a:avLst/>
          </a:prstGeom>
          <a:solidFill>
            <a:srgbClr val="C83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36576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C8323C"/>
                </a:solidFill>
                <a:latin typeface="ＭＳ ゴシック"/>
              </a:rPr>
              <a:t>COVER #03 / 30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468880"/>
            <a:ext cx="103327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1">
                <a:solidFill>
                  <a:srgbClr val="282828"/>
                </a:solidFill>
                <a:latin typeface="ＭＳ ゴシック"/>
              </a:rPr>
              <a:t>提案書タイトル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4023360"/>
            <a:ext cx="103327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C8323C"/>
                </a:solidFill>
                <a:latin typeface="ＭＳ ゴシック"/>
              </a:rPr>
              <a:t>〜 ③ サイドカラーバー・コーポレ 〜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4937760"/>
            <a:ext cx="10332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282828"/>
                </a:solidFill>
                <a:latin typeface="ＭＳ ゴシック"/>
              </a:rPr>
              <a:t>シチュエーション：金融・保険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C8B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371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5943600"/>
            <a:ext cx="12191695" cy="91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36576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ＭＳ ゴシック"/>
              </a:rPr>
              <a:t>COVER #04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73152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ＭＳ ゴシック"/>
              </a:rPr>
              <a:t>サステナ・医療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560320"/>
            <a:ext cx="103327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1">
                <a:solidFill>
                  <a:srgbClr val="F0F0F0"/>
                </a:solidFill>
                <a:latin typeface="ＭＳ ゴシック"/>
              </a:rPr>
              <a:t>提案書タイトル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4114800"/>
            <a:ext cx="10332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F0F0F0"/>
                </a:solidFill>
                <a:latin typeface="ＭＳ ゴシック"/>
              </a:rPr>
              <a:t>〜 ④ 上下分割ブロック 〜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61722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ＭＳ ゴシック"/>
              </a:rPr>
              <a:t>2026.05 ｜ 提案者：氏名 ｜ template-free.jp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114800"/>
          </a:xfrm>
          <a:prstGeom prst="rect">
            <a:avLst/>
          </a:prstGeom>
          <a:solidFill>
            <a:srgbClr val="B4B4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1695" cy="4114800"/>
          </a:xfrm>
          <a:prstGeom prst="rect">
            <a:avLst/>
          </a:prstGeom>
          <a:solidFill>
            <a:srgbClr val="FFC8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645920"/>
            <a:ext cx="103327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FFFFFF"/>
                </a:solidFill>
                <a:latin typeface="ＭＳ ゴシック"/>
              </a:rPr>
              <a:t>※ ここに写真を配置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438912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F0F0F0"/>
                </a:solidFill>
                <a:latin typeface="ＭＳ ゴシック"/>
              </a:rPr>
              <a:t>COVER #05 ｜ 不動産・観光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4937760"/>
            <a:ext cx="103327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>
                <a:solidFill>
                  <a:srgbClr val="F0F0F0"/>
                </a:solidFill>
                <a:latin typeface="ＭＳ ゴシック"/>
              </a:rPr>
              <a:t>提案書タイトル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6126480"/>
            <a:ext cx="10332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>
                <a:solidFill>
                  <a:srgbClr val="FFC832"/>
                </a:solidFill>
                <a:latin typeface="ＭＳ ゴシック"/>
              </a:rPr>
              <a:t>〜 ⑤ 写真フルブリード（背景） 〜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457200"/>
            <a:ext cx="11247120" cy="73152"/>
          </a:xfrm>
          <a:prstGeom prst="rect">
            <a:avLst/>
          </a:prstGeom>
          <a:solidFill>
            <a:srgbClr val="1414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457200" y="6327648"/>
            <a:ext cx="11247120" cy="73152"/>
          </a:xfrm>
          <a:prstGeom prst="rect">
            <a:avLst/>
          </a:prstGeom>
          <a:solidFill>
            <a:srgbClr val="1414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6400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41414"/>
                </a:solidFill>
                <a:latin typeface="ＭＳ ゴシック"/>
              </a:rPr>
              <a:t>COVER #06 ｜ デザイン会社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286000"/>
            <a:ext cx="103327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>
                <a:solidFill>
                  <a:srgbClr val="282828"/>
                </a:solidFill>
                <a:latin typeface="Georgia"/>
              </a:rPr>
              <a:t>提案書タイトル</a:t>
            </a:r>
          </a:p>
        </p:txBody>
      </p:sp>
      <p:sp>
        <p:nvSpPr>
          <p:cNvPr id="7" name="Rectangle 6"/>
          <p:cNvSpPr/>
          <p:nvPr/>
        </p:nvSpPr>
        <p:spPr>
          <a:xfrm>
            <a:off x="5669280" y="3840480"/>
            <a:ext cx="822960" cy="45720"/>
          </a:xfrm>
          <a:prstGeom prst="rect">
            <a:avLst/>
          </a:prstGeom>
          <a:solidFill>
            <a:srgbClr val="1414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4114800"/>
            <a:ext cx="10332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141414"/>
                </a:solidFill>
                <a:latin typeface="ＭＳ ゴシック"/>
              </a:rPr>
              <a:t>⑥ モノクロ・極ミニマル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5029200"/>
            <a:ext cx="10332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282828"/>
                </a:solidFill>
                <a:latin typeface="ＭＳ ゴシック"/>
              </a:rPr>
              <a:t>2026.05 ｜ 提案者名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A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371600"/>
          </a:xfrm>
          <a:prstGeom prst="rect">
            <a:avLst/>
          </a:prstGeom>
          <a:solidFill>
            <a:srgbClr val="C85A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5943600"/>
            <a:ext cx="12191695" cy="914400"/>
          </a:xfrm>
          <a:prstGeom prst="rect">
            <a:avLst/>
          </a:prstGeom>
          <a:solidFill>
            <a:srgbClr val="C85A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36576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ＭＳ ゴシック"/>
              </a:rPr>
              <a:t>COVER #07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73152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ＭＳ ゴシック"/>
              </a:rPr>
              <a:t>シリーズ企画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560320"/>
            <a:ext cx="103327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1">
                <a:solidFill>
                  <a:srgbClr val="282828"/>
                </a:solidFill>
                <a:latin typeface="ＭＳ ゴシック"/>
              </a:rPr>
              <a:t>提案書タイトル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4114800"/>
            <a:ext cx="10332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282828"/>
                </a:solidFill>
                <a:latin typeface="ＭＳ ゴシック"/>
              </a:rPr>
              <a:t>〜 ⑦ ナンバリング・01表記 〜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61722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ＭＳ ゴシック"/>
              </a:rPr>
              <a:t>2026.05 ｜ 提案者：氏名 ｜ template-free.jp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