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B3A5C"/>
                </a:solidFill>
                <a:latin typeface="Yu Mincho"/>
                <a:ea typeface="Yu Mincho"/>
              </a:rPr>
              <a:t>組織図（シンプル型）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13232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1B3A5C"/>
                </a:solidFill>
                <a:latin typeface="Yu Gothic"/>
                <a:ea typeface="Yu Gothic"/>
              </a:rPr>
              <a:t>代表者 → 部門 の2階層。小規模事業者・個人事業向け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51560"/>
            <a:ext cx="11274552" cy="2743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718304" y="1371600"/>
            <a:ext cx="2743200" cy="64008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18304" y="1463040"/>
            <a:ext cx="2743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Yu Gothic"/>
                <a:ea typeface="Yu Gothic"/>
              </a:rPr>
              <a:t>代表取締役　山田　太郎</a:t>
            </a:r>
          </a:p>
        </p:txBody>
      </p:sp>
      <p:sp>
        <p:nvSpPr>
          <p:cNvPr id="8" name="Rectangle 7"/>
          <p:cNvSpPr/>
          <p:nvPr/>
        </p:nvSpPr>
        <p:spPr>
          <a:xfrm>
            <a:off x="6062472" y="2011680"/>
            <a:ext cx="45720" cy="2743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371600" y="2286000"/>
            <a:ext cx="9418320" cy="36576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24912" y="2286000"/>
            <a:ext cx="45720" cy="2743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371600" y="2560320"/>
            <a:ext cx="2743200" cy="64008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371600" y="2651760"/>
            <a:ext cx="2743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Yu Gothic"/>
                <a:ea typeface="Yu Gothic"/>
              </a:rPr>
              <a:t>営業部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71616" y="2286000"/>
            <a:ext cx="45720" cy="2743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718304" y="2560320"/>
            <a:ext cx="2743200" cy="64008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18304" y="2651760"/>
            <a:ext cx="2743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Yu Gothic"/>
                <a:ea typeface="Yu Gothic"/>
              </a:rPr>
              <a:t>製造部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427464" y="2286000"/>
            <a:ext cx="45720" cy="2743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4152" y="2560320"/>
            <a:ext cx="2743200" cy="64008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74152" y="2651760"/>
            <a:ext cx="2743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Yu Gothic"/>
                <a:ea typeface="Yu Gothic"/>
              </a:rPr>
              <a:t>総務・経理部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0350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Yu Gothic"/>
                <a:ea typeface="Yu Gothic"/>
              </a:rPr>
              <a:t>※ 部門名・人数はダブルクリックして編集してください。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" y="655624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株式会社サンプル商事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0" y="6556248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1 / 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B3A5C"/>
                </a:solidFill>
                <a:latin typeface="Yu Gothic"/>
                <a:ea typeface="Yu Gothic"/>
              </a:rPr>
              <a:t>組織図（部門型）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13232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1B3A5C"/>
                </a:solidFill>
                <a:latin typeface="Yu Gothic"/>
                <a:ea typeface="Yu Gothic"/>
              </a:rPr>
              <a:t>代表者 → 部門 → 課・チーム の3階層。中規模組織向け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51560"/>
            <a:ext cx="11274552" cy="2743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718304" y="1234440"/>
            <a:ext cx="2743200" cy="59436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18304" y="1280160"/>
            <a:ext cx="2743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Yu Gothic"/>
                <a:ea typeface="Yu Gothic"/>
              </a:rPr>
              <a:t>代表取締役社長　山田　太郎</a:t>
            </a:r>
          </a:p>
        </p:txBody>
      </p:sp>
      <p:sp>
        <p:nvSpPr>
          <p:cNvPr id="8" name="Rectangle 7"/>
          <p:cNvSpPr/>
          <p:nvPr/>
        </p:nvSpPr>
        <p:spPr>
          <a:xfrm>
            <a:off x="6062472" y="1828800"/>
            <a:ext cx="45720" cy="2743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14400" y="2103120"/>
            <a:ext cx="10332720" cy="36576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267712" y="2103120"/>
            <a:ext cx="45720" cy="2286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" y="2331720"/>
            <a:ext cx="2743200" cy="5486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237744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経営企画部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67712" y="2880360"/>
            <a:ext cx="45720" cy="18288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4400" y="3108960"/>
            <a:ext cx="2743200" cy="621792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182112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総務課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4400" y="3886200"/>
            <a:ext cx="2743200" cy="621792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3959352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経理課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14400" y="4663440"/>
            <a:ext cx="2743200" cy="621792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736592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人事課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71616" y="2103120"/>
            <a:ext cx="45720" cy="2286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18304" y="2331720"/>
            <a:ext cx="2743200" cy="5486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18304" y="237744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営業部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71616" y="2880360"/>
            <a:ext cx="45720" cy="18288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718304" y="3108960"/>
            <a:ext cx="2743200" cy="621792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718304" y="3182112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第1営業課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18304" y="3886200"/>
            <a:ext cx="2743200" cy="621792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18304" y="3959352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第2営業課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884664" y="2103120"/>
            <a:ext cx="45720" cy="2286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531352" y="2331720"/>
            <a:ext cx="2743200" cy="5486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31352" y="237744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技術部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884664" y="2880360"/>
            <a:ext cx="45720" cy="18288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531352" y="3108960"/>
            <a:ext cx="2743200" cy="621792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531352" y="3182112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開発課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531352" y="3886200"/>
            <a:ext cx="2743200" cy="621792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31352" y="3959352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1B3A5C"/>
                </a:solidFill>
                <a:latin typeface="Yu Gothic"/>
                <a:ea typeface="Yu Gothic"/>
              </a:rPr>
              <a:t>品質管理課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82880" y="655624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株式会社サンプル商事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972800" y="6556248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2 / 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B3A5C"/>
                </a:solidFill>
                <a:latin typeface="Yu Gothic"/>
                <a:ea typeface="Yu Gothic"/>
              </a:rPr>
              <a:t>組織図（マトリクス型）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13232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1B3A5C"/>
                </a:solidFill>
                <a:latin typeface="Yu Gothic"/>
                <a:ea typeface="Yu Gothic"/>
              </a:rPr>
              <a:t>事業部制×機能部門の一覧表。複数事業・プロジェクト制の会社向け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51560"/>
            <a:ext cx="11274552" cy="27432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2240280" cy="5440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697480" y="1463040"/>
            <a:ext cx="2240280" cy="544068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554480"/>
            <a:ext cx="2240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経営企画</a:t>
            </a:r>
          </a:p>
        </p:txBody>
      </p:sp>
      <p:sp>
        <p:nvSpPr>
          <p:cNvPr id="9" name="Rectangle 8"/>
          <p:cNvSpPr/>
          <p:nvPr/>
        </p:nvSpPr>
        <p:spPr>
          <a:xfrm>
            <a:off x="4937760" y="1463040"/>
            <a:ext cx="2240280" cy="544068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937760" y="1554480"/>
            <a:ext cx="2240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営業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78040" y="1463040"/>
            <a:ext cx="2240280" cy="544068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78040" y="1554480"/>
            <a:ext cx="2240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開発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418320" y="1463040"/>
            <a:ext cx="2240280" cy="544068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418320" y="1554480"/>
            <a:ext cx="2240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管理部門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007108"/>
            <a:ext cx="2240280" cy="699516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144268"/>
            <a:ext cx="2240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東日本事業部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97480" y="200710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97480" y="228142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担当：鈴木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37760" y="200710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937760" y="228142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担当：佐藤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178040" y="200710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78040" y="228142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担当：田中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418320" y="200710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418320" y="228142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担当：高橋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2784348"/>
            <a:ext cx="2240280" cy="699516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2921508"/>
            <a:ext cx="2240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西日本事業部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97480" y="278434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97480" y="305866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担当：鈴木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37760" y="278434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937760" y="305866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担当：佐藤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178040" y="278434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178040" y="305866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担当：田中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418320" y="278434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418320" y="305866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担当：高橋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3561588"/>
            <a:ext cx="2240280" cy="699516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3698748"/>
            <a:ext cx="2240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新規事業部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697480" y="356158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697480" y="383590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担当：鈴木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937760" y="356158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937760" y="383590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担当：佐藤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178040" y="356158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178040" y="383590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担当：田中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418320" y="3561588"/>
            <a:ext cx="2240280" cy="699516"/>
          </a:xfrm>
          <a:prstGeom prst="rect">
            <a:avLst/>
          </a:prstGeom>
          <a:solidFill>
            <a:srgbClr val="F2F2EF"/>
          </a:solidFill>
          <a:ln>
            <a:solidFill>
              <a:srgbClr val="1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418320" y="3835908"/>
            <a:ext cx="2240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1B3A5C"/>
                </a:solidFill>
                <a:latin typeface="Yu Gothic"/>
                <a:ea typeface="Yu Gothic"/>
              </a:rPr>
              <a:t>担当：高橋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6035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Yu Gothic"/>
                <a:ea typeface="Yu Gothic"/>
              </a:rPr>
              <a:t>※ 事業部（行）と機能部門（列）が交差するセルに担当者・責任者を記入します。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82880" y="655624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株式会社サンプル商事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972800" y="6556248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3 / 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