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23444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09360"/>
            <a:ext cx="12191695" cy="54864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210312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F4E79"/>
                </a:solidFill>
                <a:latin typeface="ＭＳ ゴシック"/>
              </a:rPr>
              <a:t>接客マニュアル（研修用）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65760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>
                <a:solidFill>
                  <a:srgbClr val="555555"/>
                </a:solidFill>
                <a:latin typeface="ＭＳ 明朝"/>
              </a:rPr>
              <a:t>新人スタッフ向け 操作手順・接遇基準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120640"/>
            <a:ext cx="109728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888888"/>
                </a:solidFill>
                <a:latin typeface="ＭＳ ゴシック"/>
              </a:rPr>
              <a:t>Version 1.0  /  2026年5月12日  /  営業企画部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2.3 挨拶の標準フレーズ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入店時：「いらっしゃいませ」（明瞭・元気よく）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案内時：「お席へご案内いたします」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注文受け：「ご注文をお伺いいたします」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配膳時：「お待たせいたしました」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退店時：「ありがとうございました。またお越しくださいませ」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10 / 35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2.4 NG言葉遣い集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× 「了解しました」 → 〇 「かしこまりました」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× 「すみません」 → 〇 「申し訳ございません」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× 「〜になります」 → 〇 「〜でございます」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× 「ちょっと待ってください」 → 〇 「少々お待ちください」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× 「お名前頂戴できますか」 → 〇 「お名前をお伺いしてもよろしいですか」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11 / 35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1828800"/>
            <a:ext cx="109728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ＭＳ ゴシック"/>
              </a:rPr>
              <a:t>Section 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01752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ＭＳ ゴシック"/>
              </a:rPr>
              <a:t>来店時の対応フロー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3.1 来店時の標準フロー（7ステップ）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Step 1 ドアベルが鳴ったら3秒以内に「いらっしゃいませ」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Step 2 人数を確認「何名様でいらっしゃいますか」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Step 3 喫煙/禁煙の希望を確認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Step 4 席へ案内（先導しながら振り返る）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Step 5 メニュー・お絞り提供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Step 6 お決まりの頃合いで再訪問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Step 7 注文を復唱して確定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13 / 35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3.2 案内時のNG動作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無言で歩き始める（必ず「こちらへどうぞ」）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後ろを一度も振り返らない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椅子を引かない（高齢者・子連れは必須）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荷物置きを案内しない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14 / 35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3.3 混雑時の対応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入店時：「ただいま約15分お待ちいただきますが、よろしいですか」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待ち客には水・温かいお茶を提供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名簿に記入してもらい順番を明確化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5分以上空席が出る目処があれば積極的に案内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15 / 35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1828800"/>
            <a:ext cx="109728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ＭＳ ゴシック"/>
              </a:rPr>
              <a:t>Section 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01752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ＭＳ ゴシック"/>
              </a:rPr>
              <a:t>注文・会計のオペレーション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4.1 注文受けの基本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① タブレット起動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伝票番号・テーブル番号を確認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② 注文聞き取り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復唱しながら入力（聞き漏れ防止）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③ ドリンク先出し提案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「お飲み物はお先にお持ちしましょうか」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④ アレルギー確認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初回オーダー時に必ず確認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⑤ 注文完了の復唱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全品目+合計金額をお客様の前で復唱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17 / 35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4.2 アレルギー対応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7大アレルゲン：卵・乳・小麦・そば・落花生・えび・かに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該当の場合は必ず店長に申告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別調理が可能か厨房に確認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不確実な場合は提供を避ける（「申し訳ございませんが…」）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18 / 35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4.3 会計の流れ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伝票はテーブルから持ち帰りレジへ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金額を復唱「○○円のお会計でございます」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支払方法を確認（現金/カード/QR）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釣銭は両手で渡し、レシートを必ず添える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見送り「ありがとうございました」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19 / 35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目次（Agenda）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Section 1 マニュアルの目的と対象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Section 2 接客の基本5原則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Section 3 来店時の対応フロー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Section 4 注文・会計のオペレーション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Section 5 クレーム対応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Section 6 緊急時の対応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Section 7 チェックリスト・FAQ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2 / 35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4.4 POS操作の頻出ケース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取消：店長承認カード必須・理由をメモ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値引き：割引券は1枚のみ・併用不可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領収書：宛名・但し書きを確認してから印刷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電子マネー：残高不足時は別方法に切替提案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20 / 35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1828800"/>
            <a:ext cx="109728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ＭＳ ゴシック"/>
              </a:rPr>
              <a:t>Section 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01752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ＭＳ ゴシック"/>
              </a:rPr>
              <a:t>クレーム対応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5.1 クレーム対応 4ステップ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① 聞く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遮らず、メモを取りながら最後まで聞く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② 謝る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事実関係に関係なく「ご不快な思いをおかけし申し訳ございません」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③ 解決策提示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即時対応か、後日連絡か、上席対応かを判断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④ 再発防止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社内共有・マニュアル改定の検討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22 / 35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5.2 NG対応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言い訳から入る（「実は…」）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他のスタッフ・お客様のせいにする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「規則ですので」で突き放す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個人判断で値引き・無料提供を約束する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23 / 35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5.3 エスカレーション基準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料金トラブル：5,000円以上 → 店長必須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異物混入：即時店長＋本部報告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健康被害の訴え：即時救急要請・本部報告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SNS拡散の示唆：店長＋本部広報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24 / 35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1828800"/>
            <a:ext cx="109728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ＭＳ ゴシック"/>
              </a:rPr>
              <a:t>Section 06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01752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ＭＳ ゴシック"/>
              </a:rPr>
              <a:t>緊急時の対応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6.1 火災発生時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初期消火は30秒以内で判断（無理なら避難優先）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119番通報・店長へ報告を同時並行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お客様を非常口（厨房裏 or 正面）へ誘導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点呼を取り、避難完了を確認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26 / 35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6.2 地震発生時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揺れている間：お客様に身を低くするよう案内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揺れ収束後：火気を止め、出口を確保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震度5以上：店長判断で営業停止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帰宅困難者支援：水・トイレを開放（本部判断）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27 / 35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6.3 急病人発生時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まず大声で店長・救急対応者を呼ぶ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意識・呼吸を確認・119番通報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AEDの位置：店舗入口横（赤いケース）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心肺停止疑い：胸骨圧迫を継続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28 / 35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6.4 不審者・防犯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深夜帯は2名以上で残業を徹底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不審な行動を見たら警察通報（110番）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レジ強盗：抵抗せず指示に従う（命優先）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事後の現場保存・本部報告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29 / 35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1828800"/>
            <a:ext cx="109728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ＭＳ ゴシック"/>
              </a:rPr>
              <a:t>Section 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01752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ＭＳ ゴシック"/>
              </a:rPr>
              <a:t>マニュアルの目的と対象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1828800"/>
            <a:ext cx="109728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ＭＳ ゴシック"/>
              </a:rPr>
              <a:t>Section 07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01752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ＭＳ ゴシック"/>
              </a:rPr>
              <a:t>チェックリスト・FAQ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7.1 始業前チェックリスト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☐ 制服・名札・髪型・爪のチェック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☐ 店内清掃・テーブル拭き・トイレ点検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☐ レジ釣銭準備・POS起動確認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☐ 本日のおすすめ・売切れメニュー確認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☐ 朝礼での共有事項確認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31 / 35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7.2 終業時チェックリスト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☐ レジ精算・売上集計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☐ 食材・備品在庫の翌日分確認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☐ 店内清掃（フロア・厨房・トイレ）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☐ ゴミ出し・施錠・セキュリティ起動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☐ 日報記入・店長報告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32 / 35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7.3 よくある質問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Q. 子連れのお客様への配慮は？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子供椅子・取り分け皿を即時提供。騒音は柔らかく対応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Q. 高齢者の方への配慮は？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メニュー文字が見づらいので大判メニューを別途用意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Q. 外国人のお客様には？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英語メニューと翻訳タブレットを案内。指差し対応可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Q. ベジタリアン対応は？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別冊『ベジ・ヴィーガン対応マニュアル』参照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33 / 35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7.4 連絡先・関連資料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店長：内線100 / 090-0000-0000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本部CS窓口：03-0000-0000（9〜18時）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緊急通報：警察110 / 救急119 / 消防119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関連資料：商品マニュアル / POS操作マニュアル / 衛生管理マニュアル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34 / 35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ご清聴ありがとうございました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本マニュアルは半期に1回見直しを行います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改善提案は店長 or 本部CS窓口まで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次回研修：2026年6月10日 9:00〜 本社研修ルーム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Version 1.0 / 2026年5月12日発行 / 営業企画部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35 / 35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1.1 本マニュアルの目的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品質の標準化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担当者による接客品質のバラつきをなくす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教育期間の短縮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OJT工数を従来3週間 → 2週間に削減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CS向上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顧客アンケート評点 4.0 → 4.5 を目指す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4 / 35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1.2 対象読者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新人スタッフ（入社後2週間以内に全頁通読）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中途入社者（配属後3日以内に全頁通読）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OJTトレーナー（指導用リファレンスとして常備）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店長・副店長（業務監督・チェックリスト運用）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5 / 35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1.3 マニュアル体系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基本編：本マニュアル（接遇・オペレーション全般）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商品知識編：別冊『商品マニュアル2026春版』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システム編：別冊『POSシステム操作マニュアル』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緊急時編：別冊『災害・防犯対応マニュアル』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6 / 35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1828800"/>
            <a:ext cx="109728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800" b="1">
                <a:solidFill>
                  <a:srgbClr val="FFFFFF"/>
                </a:solidFill>
                <a:latin typeface="ＭＳ ゴシック"/>
              </a:rPr>
              <a:t>Section 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017520"/>
            <a:ext cx="10972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ＭＳ ゴシック"/>
              </a:rPr>
              <a:t>接客の基本5原則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2.1 5原則の全体像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1. 笑顔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お客様が最初に見るのはスタッフの表情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2. 挨拶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「いらっしゃいませ」「ありがとうございました」を全員が徹底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3. アイコンタクト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会話中は必ず目を合わせる（3秒ルール）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4. 身だしなみ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清潔感・制服の着こなしを始業前にチェック</a:t>
            </a:r>
          </a:p>
          <a:p>
            <a:pPr algn="l">
              <a:spcAft>
                <a:spcPts val="800"/>
              </a:spcAft>
            </a:pPr>
            <a:r>
              <a:rPr sz="1800" b="1">
                <a:solidFill>
                  <a:srgbClr val="1F4E79"/>
                </a:solidFill>
                <a:latin typeface="ＭＳ ゴシック"/>
              </a:rPr>
              <a:t>◆ 5. 言葉遣い</a:t>
            </a:r>
          </a:p>
          <a:p>
            <a:r>
              <a:rPr sz="1400">
                <a:solidFill>
                  <a:srgbClr val="333333"/>
                </a:solidFill>
                <a:latin typeface="ＭＳ 明朝"/>
              </a:rPr>
              <a:t>      尊敬語・謙譲語の使い分けを習得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8 / 35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4A6F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492240"/>
            <a:ext cx="12191695" cy="365760"/>
          </a:xfrm>
          <a:prstGeom prst="rect">
            <a:avLst/>
          </a:prstGeom>
          <a:solidFill>
            <a:srgbClr val="E8F0F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91440"/>
            <a:ext cx="114300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ゴシック"/>
              </a:rPr>
              <a:t>2.2 笑顔の作り方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188720"/>
            <a:ext cx="109728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口角を1cm上げる意識を持つ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目尻も自然に下がる「目元の笑顔」を併せて作る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マスク着用時は声のトーンを1段階上げて補う</a:t>
            </a:r>
          </a:p>
          <a:p>
            <a:pPr algn="l">
              <a:spcAft>
                <a:spcPts val="800"/>
              </a:spcAft>
            </a:pPr>
            <a:r>
              <a:rPr sz="1600">
                <a:solidFill>
                  <a:srgbClr val="333333"/>
                </a:solidFill>
                <a:latin typeface="ＭＳ 明朝"/>
              </a:rPr>
              <a:t>• 入店時・退店時・会計時は必ず笑顔を確認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2895" y="6492240"/>
            <a:ext cx="1645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88888"/>
                </a:solidFill>
                <a:latin typeface="ＭＳ ゴシック"/>
              </a:rPr>
              <a:t>9 / 35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