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Ｐゴシック"/>
              </a:rPr>
              <a:t>新 規 事 業 企 画 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DAA520"/>
                </a:solidFill>
                <a:latin typeface="ＭＳ Ｐゴシック"/>
              </a:rPr>
              <a:t>Project Pitch Deck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DCDCDC"/>
                </a:solidFill>
                <a:latin typeface="ＭＳ Ｐゴシック"/>
              </a:rPr>
              <a:t>2026.05.12 | Ver.1.0 |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212080" y="3703320"/>
            <a:ext cx="1828800" cy="4572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02020"/>
                </a:solidFill>
                <a:latin typeface="ＭＳ Ｐゴシック"/>
              </a:rPr>
              <a:t>04. 提案コンセプト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98D7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1645920"/>
            <a:ext cx="228600" cy="228600"/>
          </a:xfrm>
          <a:prstGeom prst="ellipse">
            <a:avLst/>
          </a:prstGeom>
          <a:solidFill>
            <a:srgbClr val="98D7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554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5A5A5A"/>
                </a:solidFill>
                <a:latin typeface="ＭＳ Ｐゴシック"/>
              </a:rPr>
              <a:t>プロダクト概要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2468880"/>
            <a:ext cx="228600" cy="228600"/>
          </a:xfrm>
          <a:prstGeom prst="ellipse">
            <a:avLst/>
          </a:prstGeom>
          <a:solidFill>
            <a:srgbClr val="98D7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377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5A5A5A"/>
                </a:solidFill>
                <a:latin typeface="ＭＳ Ｐゴシック"/>
              </a:rPr>
              <a:t>コアバリュー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291840"/>
            <a:ext cx="228600" cy="228600"/>
          </a:xfrm>
          <a:prstGeom prst="ellipse">
            <a:avLst/>
          </a:prstGeom>
          <a:solidFill>
            <a:srgbClr val="98D7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5A5A5A"/>
                </a:solidFill>
                <a:latin typeface="ＭＳ Ｐゴシック"/>
              </a:rPr>
              <a:t>競合との差別化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114800"/>
            <a:ext cx="228600" cy="228600"/>
          </a:xfrm>
          <a:prstGeom prst="ellipse">
            <a:avLst/>
          </a:prstGeom>
          <a:solidFill>
            <a:srgbClr val="98D7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63040" y="40233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5A5A5A"/>
                </a:solidFill>
                <a:latin typeface="ＭＳ Ｐゴシック"/>
              </a:rPr>
              <a:t>デモ・利用シーン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87878"/>
                </a:solidFill>
                <a:latin typeface="ＭＳ Ｐゴシック"/>
              </a:rPr>
              <a:t>※詳細データ・参照資料は別添 Appendix を参照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109728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>
                <a:solidFill>
                  <a:srgbClr val="F39C12"/>
                </a:solidFill>
                <a:latin typeface="ＭＳ Ｐゴシック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ＭＳ Ｐゴシック"/>
              </a:rPr>
              <a:t>事業モデル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F39C12"/>
                </a:solidFill>
                <a:latin typeface="ＭＳ Ｐゴシック"/>
              </a:rPr>
              <a:t>Business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4495E"/>
                </a:solidFill>
                <a:latin typeface="ＭＳ Ｐゴシック"/>
              </a:rPr>
              <a:t>収益構造とKPIを定義する。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E67E22"/>
                </a:solidFill>
                <a:latin typeface="ＭＳ Ｐゴシック"/>
              </a:rPr>
              <a:t>05. 事業モデル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1645920"/>
            <a:ext cx="228600" cy="228600"/>
          </a:xfrm>
          <a:prstGeom prst="ellipse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554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34495E"/>
                </a:solidFill>
                <a:latin typeface="ＭＳ Ｐゴシック"/>
              </a:rPr>
              <a:t>収益モデル（サブスク/従量/広告）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2468880"/>
            <a:ext cx="228600" cy="228600"/>
          </a:xfrm>
          <a:prstGeom prst="ellipse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377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34495E"/>
                </a:solidFill>
                <a:latin typeface="ＭＳ Ｐゴシック"/>
              </a:rPr>
              <a:t>コスト構造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291840"/>
            <a:ext cx="228600" cy="228600"/>
          </a:xfrm>
          <a:prstGeom prst="ellipse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34495E"/>
                </a:solidFill>
                <a:latin typeface="ＭＳ Ｐゴシック"/>
              </a:rPr>
              <a:t>ユニットエコノミクス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114800"/>
            <a:ext cx="228600" cy="228600"/>
          </a:xfrm>
          <a:prstGeom prst="ellipse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63040" y="40233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34495E"/>
                </a:solidFill>
                <a:latin typeface="ＭＳ Ｐゴシック"/>
              </a:rPr>
              <a:t>成長戦略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87878"/>
                </a:solidFill>
                <a:latin typeface="ＭＳ Ｐゴシック"/>
              </a:rPr>
              <a:t>※詳細データ・参照資料は別添 Appendix を参照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0698480" cy="5486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06. ロードマップ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DAA520"/>
                </a:solidFill>
                <a:latin typeface="ＭＳ Ｐゴシック"/>
              </a:rPr>
              <a:t>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C3E50"/>
                </a:solidFill>
                <a:latin typeface="ＭＳ Ｐゴシック"/>
              </a:rPr>
              <a:t>12ヶ月計画を四半期単位で表示する。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Highlight 1：ロードマップ の重点事項①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Highlight 2：ロードマップ の重点事項②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Highlight 3：ロードマップ の重点事項③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0698480" cy="54864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07. 予算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FF7F50"/>
                </a:solidFill>
                <a:latin typeface="ＭＳ Ｐゴシック"/>
              </a:rPr>
              <a:t>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F4F4F"/>
                </a:solidFill>
                <a:latin typeface="ＭＳ Ｐゴシック"/>
              </a:rPr>
              <a:t>投資額と回収シミュレーションを示す。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F4F4F"/>
                </a:solidFill>
                <a:latin typeface="ＭＳ Ｐゴシック"/>
              </a:rPr>
              <a:t>Highlight 1：予算 の重点事項①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F4F4F"/>
                </a:solidFill>
                <a:latin typeface="ＭＳ Ｐゴシック"/>
              </a:rPr>
              <a:t>Highlight 2：予算 の重点事項②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F4F4F"/>
                </a:solidFill>
                <a:latin typeface="ＭＳ Ｐゴシック"/>
              </a:rPr>
              <a:t>Highlight 3：予算 の重点事項③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0698480" cy="548640"/>
          </a:xfrm>
          <a:prstGeom prst="rect">
            <a:avLst/>
          </a:prstGeom>
          <a:solidFill>
            <a:srgbClr val="E07A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08. リスク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FADADD"/>
                </a:solidFill>
                <a:latin typeface="ＭＳ Ｐゴシック"/>
              </a:rPr>
              <a:t>Risk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A2332"/>
                </a:solidFill>
                <a:latin typeface="ＭＳ Ｐゴシック"/>
              </a:rPr>
              <a:t>想定リスクと対策をマトリクスで整理する。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A2332"/>
                </a:solidFill>
                <a:latin typeface="ＭＳ Ｐゴシック"/>
              </a:rPr>
              <a:t>Highlight 1：リスク の重点事項①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A2332"/>
                </a:solidFill>
                <a:latin typeface="ＭＳ Ｐゴシック"/>
              </a:rPr>
              <a:t>Highlight 2：リスク の重点事項②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A2332"/>
                </a:solidFill>
                <a:latin typeface="ＭＳ Ｐゴシック"/>
              </a:rPr>
              <a:t>Highlight 3：リスク の重点事項③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0698480" cy="54864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09. KPI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98D7C3"/>
                </a:solidFill>
                <a:latin typeface="ＭＳ Ｐゴシック"/>
              </a:rPr>
              <a:t>KPI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5A5A5A"/>
                </a:solidFill>
                <a:latin typeface="ＭＳ Ｐゴシック"/>
              </a:rPr>
              <a:t>成果指標と測定方法を明確化する。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5A5A5A"/>
                </a:solidFill>
                <a:latin typeface="ＭＳ Ｐゴシック"/>
              </a:rPr>
              <a:t>Highlight 1：KPI の重点事項①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5A5A5A"/>
                </a:solidFill>
                <a:latin typeface="ＭＳ Ｐゴシック"/>
              </a:rPr>
              <a:t>Highlight 2：KPI の重点事項②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5A5A5A"/>
                </a:solidFill>
                <a:latin typeface="ＭＳ Ｐゴシック"/>
              </a:rPr>
              <a:t>Highlight 3：KPI の重点事項③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0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0698480" cy="54864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10. まとめ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F39C12"/>
                </a:solidFill>
                <a:latin typeface="ＭＳ Ｐゴシック"/>
              </a:rPr>
              <a:t>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4495E"/>
                </a:solidFill>
                <a:latin typeface="ＭＳ Ｐゴシック"/>
              </a:rPr>
              <a:t>次のアクションと意思決定事項を提示する。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4495E"/>
                </a:solidFill>
                <a:latin typeface="ＭＳ Ｐゴシック"/>
              </a:rPr>
              <a:t>Highlight 1：まとめ の重点事項①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4495E"/>
                </a:solidFill>
                <a:latin typeface="ＭＳ Ｐゴシック"/>
              </a:rPr>
              <a:t>Highlight 2：まとめ の重点事項②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4495E"/>
                </a:solidFill>
                <a:latin typeface="ＭＳ Ｐゴシック"/>
              </a:rPr>
              <a:t>Highlight 3：まとめ の重点事項③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2828"/>
                </a:solidFill>
                <a:latin typeface="ＭＳ Ｐゴシック"/>
              </a:rPr>
              <a:t>Appendix | 5 Color Palettes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23232"/>
                </a:solidFill>
                <a:latin typeface="ＭＳ Ｐゴシック"/>
              </a:rPr>
              <a:t>Navy &amp; Gold</a:t>
            </a:r>
          </a:p>
        </p:txBody>
      </p:sp>
      <p:sp>
        <p:nvSpPr>
          <p:cNvPr id="6" name="Rectangle 5"/>
          <p:cNvSpPr/>
          <p:nvPr/>
        </p:nvSpPr>
        <p:spPr>
          <a:xfrm>
            <a:off x="3474720" y="1463040"/>
            <a:ext cx="1371600" cy="5486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937760" y="1463040"/>
            <a:ext cx="1371600" cy="54864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1371600" cy="548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863840" y="1463040"/>
            <a:ext cx="1371600" cy="54864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3172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23232"/>
                </a:solidFill>
                <a:latin typeface="ＭＳ Ｐゴシック"/>
              </a:rPr>
              <a:t>Forest &amp; Coral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4720" y="2331720"/>
            <a:ext cx="1371600" cy="54864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937760" y="2331720"/>
            <a:ext cx="1371600" cy="548640"/>
          </a:xfrm>
          <a:prstGeom prst="rect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0" y="2331720"/>
            <a:ext cx="1371600" cy="548640"/>
          </a:xfrm>
          <a:prstGeom prst="rect">
            <a:avLst/>
          </a:prstGeom>
          <a:solidFill>
            <a:srgbClr val="FAF7F0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863840" y="2331720"/>
            <a:ext cx="1371600" cy="548640"/>
          </a:xfrm>
          <a:prstGeom prst="rect">
            <a:avLst/>
          </a:prstGeom>
          <a:solidFill>
            <a:srgbClr val="2F4F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320040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23232"/>
                </a:solidFill>
                <a:latin typeface="ＭＳ Ｐゴシック"/>
              </a:rPr>
              <a:t>Pastel Pink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74720" y="3200400"/>
            <a:ext cx="1371600" cy="548640"/>
          </a:xfrm>
          <a:prstGeom prst="rect">
            <a:avLst/>
          </a:prstGeom>
          <a:solidFill>
            <a:srgbClr val="E07A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937760" y="3200400"/>
            <a:ext cx="1371600" cy="548640"/>
          </a:xfrm>
          <a:prstGeom prst="rect">
            <a:avLst/>
          </a:prstGeom>
          <a:solidFill>
            <a:srgbClr val="FAD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3200400"/>
            <a:ext cx="1371600" cy="548640"/>
          </a:xfrm>
          <a:prstGeom prst="rect">
            <a:avLst/>
          </a:prstGeom>
          <a:solidFill>
            <a:srgbClr val="FCF8F8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863840" y="3200400"/>
            <a:ext cx="1371600" cy="548640"/>
          </a:xfrm>
          <a:prstGeom prst="rect">
            <a:avLst/>
          </a:prstGeom>
          <a:solidFill>
            <a:srgbClr val="4A23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069079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23232"/>
                </a:solidFill>
                <a:latin typeface="ＭＳ Ｐゴシック"/>
              </a:rPr>
              <a:t>Mono &amp; Mint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74720" y="4069079"/>
            <a:ext cx="1371600" cy="54864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937760" y="4069079"/>
            <a:ext cx="1371600" cy="548640"/>
          </a:xfrm>
          <a:prstGeom prst="rect">
            <a:avLst/>
          </a:prstGeom>
          <a:solidFill>
            <a:srgbClr val="98D7C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400800" y="4069079"/>
            <a:ext cx="1371600" cy="548640"/>
          </a:xfrm>
          <a:prstGeom prst="rect">
            <a:avLst/>
          </a:prstGeom>
          <a:solidFill>
            <a:srgbClr val="FAFAF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863840" y="4069079"/>
            <a:ext cx="1371600" cy="548640"/>
          </a:xfrm>
          <a:prstGeom prst="rect">
            <a:avLst/>
          </a:prstGeom>
          <a:solidFill>
            <a:srgbClr val="5A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4937760"/>
            <a:ext cx="2560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323232"/>
                </a:solidFill>
                <a:latin typeface="ＭＳ Ｐゴシック"/>
              </a:rPr>
              <a:t>Sunset Orange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74720" y="4937760"/>
            <a:ext cx="1371600" cy="54864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937760" y="4937760"/>
            <a:ext cx="1371600" cy="54864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400800" y="4937760"/>
            <a:ext cx="1371600" cy="548640"/>
          </a:xfrm>
          <a:prstGeom prst="rect">
            <a:avLst/>
          </a:prstGeom>
          <a:solidFill>
            <a:srgbClr val="FCF0DC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863840" y="4937760"/>
            <a:ext cx="1371600" cy="54864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Ｐゴシック"/>
              </a:rPr>
              <a:t>T H A N K   Y O 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DAA520"/>
                </a:solidFill>
                <a:latin typeface="ＭＳ Ｐゴシック"/>
              </a:rPr>
              <a:t>ご清聴ありがとうございました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DCDC"/>
                </a:solidFill>
                <a:latin typeface="ＭＳ Ｐゴシック"/>
              </a:rPr>
              <a:t>Q&amp;A はこのあと承ります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F4E79"/>
                </a:solidFill>
                <a:latin typeface="ＭＳ Ｐゴシック"/>
              </a:rPr>
              <a:t>目 次 | 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4630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01.  企画背景 /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920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02.  市場機会 / Opportunity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3774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03.  ターゲット / Target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8346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04.  提案コンセプト / Concept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91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05.  事業モデル / Business Model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74903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06.  ロードマップ / Roadmap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206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07.  予算 / Budget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6634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08.  リスク・対策 / Risk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1206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09.  KPI・成果指標 / KPI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C3E50"/>
                </a:solidFill>
                <a:latin typeface="ＭＳ Ｐゴシック"/>
              </a:rPr>
              <a:t>10.  まとめ / Summary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82828"/>
                </a:solidFill>
                <a:latin typeface="ＭＳ Ｐゴシック"/>
              </a:rPr>
              <a:t>使い方ガイド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C3C3C"/>
                </a:solidFill>
                <a:latin typeface="ＭＳ Ｐゴシック"/>
              </a:rPr>
              <a:t>1. 表紙のタイトル・サブタイトル・日付を差し替える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945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C3C3C"/>
                </a:solidFill>
                <a:latin typeface="ＭＳ Ｐゴシック"/>
              </a:rPr>
              <a:t>2. 章扉と本文スライドはセットで使い、章ごとにカラーを統一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34639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C3C3C"/>
                </a:solidFill>
                <a:latin typeface="ＭＳ Ｐゴシック"/>
              </a:rPr>
              <a:t>3. ハイライト箇所は強調色（パレット2色目）でアクセント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C3C3C"/>
                </a:solidFill>
                <a:latin typeface="ＭＳ Ｐゴシック"/>
              </a:rPr>
              <a:t>4. グラフ・写真の挿入位置は「※詳細データ」欄に追加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C3C3C"/>
                </a:solidFill>
                <a:latin typeface="ＭＳ Ｐゴシック"/>
              </a:rPr>
              <a:t>5. 最後のSummary では意思決定事項を3つ以内に絞る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754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3C3C3C"/>
                </a:solidFill>
                <a:latin typeface="ＭＳ Ｐゴシック"/>
              </a:rPr>
              <a:t>6. 5カラーパレットから1つを選び、章扉と本文に統一適用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>
                <a:solidFill>
                  <a:srgbClr val="DAA520"/>
                </a:solidFill>
                <a:latin typeface="ＭＳ Ｐゴシック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ＭＳ Ｐゴシック"/>
              </a:rPr>
              <a:t>企画背景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DAA520"/>
                </a:solidFill>
                <a:latin typeface="ＭＳ Ｐゴシック"/>
              </a:rPr>
              <a:t>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C3E50"/>
                </a:solidFill>
                <a:latin typeface="ＭＳ Ｐゴシック"/>
              </a:rPr>
              <a:t>現状の課題と取り組む理由を明示する。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1F4E79"/>
                </a:solidFill>
                <a:latin typeface="ＭＳ Ｐゴシック"/>
              </a:rPr>
              <a:t>01. 企画背景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1645920"/>
            <a:ext cx="228600" cy="228600"/>
          </a:xfrm>
          <a:prstGeom prst="ellipse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554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C3E50"/>
                </a:solidFill>
                <a:latin typeface="ＭＳ Ｐゴシック"/>
              </a:rPr>
              <a:t>市場環境の変化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2468880"/>
            <a:ext cx="228600" cy="228600"/>
          </a:xfrm>
          <a:prstGeom prst="ellipse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377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C3E50"/>
                </a:solidFill>
                <a:latin typeface="ＭＳ Ｐゴシック"/>
              </a:rPr>
              <a:t>顧客ニーズの変化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291840"/>
            <a:ext cx="228600" cy="228600"/>
          </a:xfrm>
          <a:prstGeom prst="ellipse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C3E50"/>
                </a:solidFill>
                <a:latin typeface="ＭＳ Ｐゴシック"/>
              </a:rPr>
              <a:t>競合動向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114800"/>
            <a:ext cx="228600" cy="228600"/>
          </a:xfrm>
          <a:prstGeom prst="ellipse">
            <a:avLst/>
          </a:prstGeom>
          <a:solidFill>
            <a:srgbClr val="DAA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63040" y="40233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C3E50"/>
                </a:solidFill>
                <a:latin typeface="ＭＳ Ｐゴシック"/>
              </a:rPr>
              <a:t>自社の強み・弱み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87878"/>
                </a:solidFill>
                <a:latin typeface="ＭＳ Ｐゴシック"/>
              </a:rPr>
              <a:t>※詳細データ・参照資料は別添 Appendix を参照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109728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>
                <a:solidFill>
                  <a:srgbClr val="FF7F50"/>
                </a:solidFill>
                <a:latin typeface="ＭＳ Ｐゴシック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ＭＳ Ｐゴシック"/>
              </a:rPr>
              <a:t>市場機会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FF7F50"/>
                </a:solidFill>
                <a:latin typeface="ＭＳ Ｐゴシック"/>
              </a:rPr>
              <a:t>Opportunity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2F4F4F"/>
                </a:solidFill>
                <a:latin typeface="ＭＳ Ｐゴシック"/>
              </a:rPr>
              <a:t>TAM/SAM/SOMで市場規模を可視化する。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7543C"/>
                </a:solidFill>
                <a:latin typeface="ＭＳ Ｐゴシック"/>
              </a:rPr>
              <a:t>02. 市場機会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1645920"/>
            <a:ext cx="228600" cy="228600"/>
          </a:xfrm>
          <a:prstGeom prst="ellipse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554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F4F4F"/>
                </a:solidFill>
                <a:latin typeface="ＭＳ Ｐゴシック"/>
              </a:rPr>
              <a:t>TAM: 全体市場規模 ◯◯億円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2468880"/>
            <a:ext cx="228600" cy="228600"/>
          </a:xfrm>
          <a:prstGeom prst="ellipse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377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F4F4F"/>
                </a:solidFill>
                <a:latin typeface="ＭＳ Ｐゴシック"/>
              </a:rPr>
              <a:t>SAM: 到達可能市場 ◯◯億円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291840"/>
            <a:ext cx="228600" cy="228600"/>
          </a:xfrm>
          <a:prstGeom prst="ellipse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F4F4F"/>
                </a:solidFill>
                <a:latin typeface="ＭＳ Ｐゴシック"/>
              </a:rPr>
              <a:t>SOM: 獲得可能市場 ◯◯億円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114800"/>
            <a:ext cx="228600" cy="228600"/>
          </a:xfrm>
          <a:prstGeom prst="ellipse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63040" y="40233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F4F4F"/>
                </a:solidFill>
                <a:latin typeface="ＭＳ Ｐゴシック"/>
              </a:rPr>
              <a:t>成長率: 年率◯◯%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87878"/>
                </a:solidFill>
                <a:latin typeface="ＭＳ Ｐゴシック"/>
              </a:rPr>
              <a:t>※詳細データ・参照資料は別添 Appendix を参照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1097280"/>
          </a:xfrm>
          <a:prstGeom prst="rect">
            <a:avLst/>
          </a:prstGeom>
          <a:solidFill>
            <a:srgbClr val="E07A9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>
                <a:solidFill>
                  <a:srgbClr val="FADADD"/>
                </a:solidFill>
                <a:latin typeface="ＭＳ Ｐゴシック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ＭＳ Ｐゴシック"/>
              </a:rPr>
              <a:t>ターゲット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FADADD"/>
                </a:solidFill>
                <a:latin typeface="ＭＳ Ｐゴシック"/>
              </a:rPr>
              <a:t>Target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A2332"/>
                </a:solidFill>
                <a:latin typeface="ＭＳ Ｐゴシック"/>
              </a:rPr>
              <a:t>ペルソナと選定理由を明確化する。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E07A91"/>
                </a:solidFill>
                <a:latin typeface="ＭＳ Ｐゴシック"/>
              </a:rPr>
              <a:t>03. ターゲット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FAD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097280" y="1645920"/>
            <a:ext cx="228600" cy="228600"/>
          </a:xfrm>
          <a:prstGeom prst="ellipse">
            <a:avLst/>
          </a:prstGeom>
          <a:solidFill>
            <a:srgbClr val="FAD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5544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4A2332"/>
                </a:solidFill>
                <a:latin typeface="ＭＳ Ｐゴシック"/>
              </a:rPr>
              <a:t>主要ペルソナA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2468880"/>
            <a:ext cx="228600" cy="228600"/>
          </a:xfrm>
          <a:prstGeom prst="ellipse">
            <a:avLst/>
          </a:prstGeom>
          <a:solidFill>
            <a:srgbClr val="FAD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3774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4A2332"/>
                </a:solidFill>
                <a:latin typeface="ＭＳ Ｐゴシック"/>
              </a:rPr>
              <a:t>サブペルソナB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291840"/>
            <a:ext cx="228600" cy="228600"/>
          </a:xfrm>
          <a:prstGeom prst="ellipse">
            <a:avLst/>
          </a:prstGeom>
          <a:solidFill>
            <a:srgbClr val="FAD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4A2332"/>
                </a:solidFill>
                <a:latin typeface="ＭＳ Ｐゴシック"/>
              </a:rPr>
              <a:t>ニーズと痛み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114800"/>
            <a:ext cx="228600" cy="228600"/>
          </a:xfrm>
          <a:prstGeom prst="ellipse">
            <a:avLst/>
          </a:prstGeom>
          <a:solidFill>
            <a:srgbClr val="FADA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63040" y="40233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4A2332"/>
                </a:solidFill>
                <a:latin typeface="ＭＳ Ｐゴシック"/>
              </a:rPr>
              <a:t>セグメント別ボリューム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87878"/>
                </a:solidFill>
                <a:latin typeface="ＭＳ Ｐゴシック"/>
              </a:rPr>
              <a:t>※詳細データ・参照資料は別添 Appendix を参照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926080"/>
            <a:ext cx="12191695" cy="109728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3657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>
                <a:solidFill>
                  <a:srgbClr val="98D7C3"/>
                </a:solidFill>
                <a:latin typeface="ＭＳ Ｐゴシック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10896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ＭＳ Ｐゴシック"/>
              </a:rPr>
              <a:t>提案コンセプト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98D7C3"/>
                </a:solidFill>
                <a:latin typeface="ＭＳ Ｐゴシック"/>
              </a:rPr>
              <a:t>Concept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5A5A5A"/>
                </a:solidFill>
                <a:latin typeface="ＭＳ Ｐゴシック"/>
              </a:rPr>
              <a:t>提供価値と差別化要素を打ち出す。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