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6576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10698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企画書おしゃれ無料テンプレート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576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505050"/>
                </a:solidFill>
                <a:latin typeface="ＭＳ ゴシック"/>
              </a:rPr>
              <a:t>15デザインパターン同梱 ｜ 商用利用OK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84632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787878"/>
                </a:solidFill>
                <a:latin typeface="ＭＳ Ｐゴシック"/>
              </a:rPr>
              <a:t>2026.05.12 ｜ Version 1.0 ｜ クレジット表記不要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2B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4B3214"/>
                </a:solidFill>
                <a:latin typeface="ＭＳ ゴシック"/>
              </a:rPr>
              <a:t>③ レトロ・セピア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B3214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2B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4B3214"/>
                </a:solidFill>
                <a:latin typeface="ＭＳ ゴシック"/>
              </a:rPr>
              <a:t>③ レトロ・セピア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4B3214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4B3214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4B3214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4B3214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4B3214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4B3214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4B3214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4B3214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4B3214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4B3214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Design #04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FFFF"/>
                </a:solidFill>
                <a:latin typeface="ＭＳ ゴシック"/>
              </a:rPr>
              <a:t>〜 ④ モノクロ＋アクセント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FFC832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④ モノクロ＋アクセント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E1E1E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1E1E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E1E1E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1E1E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E1E1E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E1E1E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④ モノクロ＋アクセント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E1E1E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E1E1E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E1E1E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E1E1E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E1E1E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E1E1E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5A3C64"/>
                </a:solidFill>
                <a:latin typeface="ＭＳ ゴシック"/>
              </a:rPr>
              <a:t>Design #05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5A3C64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3C64"/>
                </a:solidFill>
                <a:latin typeface="ＭＳ ゴシック"/>
              </a:rPr>
              <a:t>〜 ⑤ パステル・カラフル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AADCE6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5A3C64"/>
                </a:solidFill>
                <a:latin typeface="ＭＳ ゴシック"/>
              </a:rPr>
              <a:t>⑤ パステル・カラフル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E6F0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E6F0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E6F0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E6F0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E6F0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E6F0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A3C64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5A3C64"/>
                </a:solidFill>
                <a:latin typeface="ＭＳ ゴシック"/>
              </a:rPr>
              <a:t>⑤ パステル・カラフル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64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64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64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64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64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64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64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64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64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64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E6F0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E6F0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E6F0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E6F0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E6F0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E6F0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3296"/>
                </a:solidFill>
                <a:latin typeface="ＭＳ ゴシック"/>
              </a:rPr>
              <a:t>Design #06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3296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3296"/>
                </a:solidFill>
                <a:latin typeface="ＭＳ ゴシック"/>
              </a:rPr>
              <a:t>〜 ⑥ サイバーパンク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32E6FF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3296"/>
                </a:solidFill>
                <a:latin typeface="ＭＳ ゴシック"/>
              </a:rPr>
              <a:t>⑥ サイバーパンク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A0A1E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A0A1E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A0A1E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A0A1E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A0A1E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A0A1E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3296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F4E79"/>
                </a:solidFill>
                <a:latin typeface="ＭＳ ゴシック"/>
              </a:rPr>
              <a:t>目次：15デザインパターン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45720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① ミニマル・ホワイト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9120" y="146304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② グラデーション・ブルー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146304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③ レトロ・セピア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24028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④ モノクロ＋アクセント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224028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⑤ パステル・カラフル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224028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⑥ サイバーパンク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⑦ 和モダン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⑧ サステナブル・グリーン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301752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⑨ コーポレート・ネイビー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79476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⑩ クラフト・手書き風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379476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⑪ アバンギャルド・実験的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79476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⑫ ジャーナル・出版風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57200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⑬ ダーク・モード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457200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⑭ アイソメトリック・3D風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457200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23232"/>
                </a:solidFill>
                <a:latin typeface="ＭＳ ゴシック"/>
              </a:rPr>
              <a:t>⑮ ボタニカル・水彩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3296"/>
                </a:solidFill>
                <a:latin typeface="ＭＳ ゴシック"/>
              </a:rPr>
              <a:t>⑥ サイバーパンク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3296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3296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3296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3296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3296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3296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3296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3296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3296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3296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A0A1E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A0A1E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A0A1E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A0A1E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32E6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A0A1E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A0A1E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0DC"/>
                </a:solidFill>
                <a:latin typeface="ＭＳ ゴシック"/>
              </a:rPr>
              <a:t>Design #07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F0DC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F0DC"/>
                </a:solidFill>
                <a:latin typeface="ＭＳ ゴシック"/>
              </a:rPr>
              <a:t>〜 ⑦ 和モダン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8323C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0DC"/>
                </a:solidFill>
                <a:latin typeface="ＭＳ ゴシック"/>
              </a:rPr>
              <a:t>⑦ 和モダン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0DC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0DC"/>
                </a:solidFill>
                <a:latin typeface="ＭＳ ゴシック"/>
              </a:rPr>
              <a:t>⑦ 和モダン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0DC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0DC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0DC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0DC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0DC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0DC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0DC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0DC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0DC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0DC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C7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0EBDC"/>
                </a:solidFill>
                <a:latin typeface="ＭＳ ゴシック"/>
              </a:rPr>
              <a:t>Design #08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0EBDC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0EBDC"/>
                </a:solidFill>
                <a:latin typeface="ＭＳ ゴシック"/>
              </a:rPr>
              <a:t>〜 ⑧ サステナブル・グリーン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48C64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C7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0EBDC"/>
                </a:solidFill>
                <a:latin typeface="ＭＳ ゴシック"/>
              </a:rPr>
              <a:t>⑧ サステナブル・グリーン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C7850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C7850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C7850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C7850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C7850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C7850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0EBDC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C7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0EBDC"/>
                </a:solidFill>
                <a:latin typeface="ＭＳ ゴシック"/>
              </a:rPr>
              <a:t>⑧ サステナブル・グリーン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EBDC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EBDC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EBDC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EBDC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EBDC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EBDC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EBDC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EBDC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EBDC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EBDC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C7850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C7850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C7850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C7850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B48C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C7850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C7850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8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CE1EB"/>
                </a:solidFill>
                <a:latin typeface="ＭＳ ゴシック"/>
              </a:rPr>
              <a:t>Design #09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DCE1EB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DCE1EB"/>
                </a:solidFill>
                <a:latin typeface="ＭＳ ゴシック"/>
              </a:rPr>
              <a:t>〜 ⑨ コーポレート・ネイビー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4B4B4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8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DCE1EB"/>
                </a:solidFill>
                <a:latin typeface="ＭＳ ゴシック"/>
              </a:rPr>
              <a:t>⑨ コーポレート・ネイビー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4285A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285A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4285A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285A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4285A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285A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DCE1EB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8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DCE1EB"/>
                </a:solidFill>
                <a:latin typeface="ＭＳ ゴシック"/>
              </a:rPr>
              <a:t>⑨ コーポレート・ネイビー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CE1EB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DCE1EB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CE1EB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DCE1EB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CE1EB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DCE1EB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CE1EB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DCE1EB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CE1EB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DCE1EB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4285A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4285A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4285A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4285A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14285A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4285A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82828"/>
                </a:solidFill>
                <a:latin typeface="ＭＳ ゴシック"/>
              </a:rPr>
              <a:t>Design #01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282828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82828"/>
                </a:solidFill>
                <a:latin typeface="ＭＳ ゴシック"/>
              </a:rPr>
              <a:t>〜 ① ミニマル・ホワイト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E74C3C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5A3C1E"/>
                </a:solidFill>
                <a:latin typeface="ＭＳ ゴシック"/>
              </a:rPr>
              <a:t>Design #10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5A3C1E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3C1E"/>
                </a:solidFill>
                <a:latin typeface="ＭＳ ゴシック"/>
              </a:rPr>
              <a:t>〜 ⑩ クラフト・手書き風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85A46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5A3C1E"/>
                </a:solidFill>
                <a:latin typeface="ＭＳ ゴシック"/>
              </a:rPr>
              <a:t>⑩ クラフト・手書き風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A3C1E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5A3C1E"/>
                </a:solidFill>
                <a:latin typeface="ＭＳ ゴシック"/>
              </a:rPr>
              <a:t>⑩ クラフト・手書き風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1E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1E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1E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1E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1E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1E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1E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1E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5A3C1E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5A3C1E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C85A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E1E1E"/>
                </a:solidFill>
                <a:latin typeface="ＭＳ ゴシック"/>
              </a:rPr>
              <a:t>Design #11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1E1E1E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1E1E1E"/>
                </a:solidFill>
                <a:latin typeface="ＭＳ ゴシック"/>
              </a:rPr>
              <a:t>〜 ⑪ アバンギャルド・実験的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4664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E1E1E"/>
                </a:solidFill>
                <a:latin typeface="ＭＳ ゴシック"/>
              </a:rPr>
              <a:t>⑪ アバンギャルド・実験的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C832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C832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C832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C832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C832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C832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E1E1E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E1E1E"/>
                </a:solidFill>
                <a:latin typeface="ＭＳ ゴシック"/>
              </a:rPr>
              <a:t>⑪ アバンギャルド・実験的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E1E1E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1E1E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E1E1E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1E1E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E1E1E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1E1E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E1E1E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1E1E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E1E1E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1E1E1E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C832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C832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C832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C832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DC4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C832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C832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82832"/>
                </a:solidFill>
                <a:latin typeface="ＭＳ ゴシック"/>
              </a:rPr>
              <a:t>Design #12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282832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82832"/>
                </a:solidFill>
                <a:latin typeface="ＭＳ ゴシック"/>
              </a:rPr>
              <a:t>〜 ⑫ ジャーナル・出版風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8C1E1E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32"/>
                </a:solidFill>
                <a:latin typeface="ＭＳ ゴシック"/>
              </a:rPr>
              <a:t>⑫ ジャーナル・出版風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82832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32"/>
                </a:solidFill>
                <a:latin typeface="ＭＳ ゴシック"/>
              </a:rPr>
              <a:t>⑫ ジャーナル・出版風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32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32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32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32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32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32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32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32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32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32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0F0FA"/>
                </a:solidFill>
                <a:latin typeface="ＭＳ ゴシック"/>
              </a:rPr>
              <a:t>Design #13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0F0FA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0F0FA"/>
                </a:solidFill>
                <a:latin typeface="ＭＳ ゴシック"/>
              </a:rPr>
              <a:t>〜 ⑬ ダーク・モード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4E6B4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28"/>
                </a:solidFill>
                <a:latin typeface="ＭＳ ゴシック"/>
              </a:rPr>
              <a:t>① ミニマル・ホワイト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82828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0F0FA"/>
                </a:solidFill>
                <a:latin typeface="ＭＳ ゴシック"/>
              </a:rPr>
              <a:t>⑬ ダーク・モード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F0F19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F0F19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F0F19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F0F19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0F0F19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0F0F19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0F0FA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0F0FA"/>
                </a:solidFill>
                <a:latin typeface="ＭＳ ゴシック"/>
              </a:rPr>
              <a:t>⑬ ダーク・モード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F0FA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F0FA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F0FA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F0FA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F0FA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F0FA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F0FA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F0FA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0F0FA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0F0FA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F0F19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F0F19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F0F19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F0F19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F0F19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F0F19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5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83250"/>
                </a:solidFill>
                <a:latin typeface="ＭＳ ゴシック"/>
              </a:rPr>
              <a:t>Design #14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283250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83250"/>
                </a:solidFill>
                <a:latin typeface="ＭＳ ゴシック"/>
              </a:rPr>
              <a:t>〜 ⑭ アイソメトリック・3D風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FF8232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5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3250"/>
                </a:solidFill>
                <a:latin typeface="ＭＳ ゴシック"/>
              </a:rPr>
              <a:t>⑭ アイソメトリック・3D風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5FC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5FC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5FC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5FC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5FC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5FC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83250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5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3250"/>
                </a:solidFill>
                <a:latin typeface="ＭＳ ゴシック"/>
              </a:rPr>
              <a:t>⑭ アイソメトリック・3D風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3250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50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3250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50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3250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50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3250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50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3250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50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5FC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5FC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5FC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5FC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FF8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5FC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5FC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8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C5A32"/>
                </a:solidFill>
                <a:latin typeface="ＭＳ ゴシック"/>
              </a:rPr>
              <a:t>Design #15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3C5A32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3C5A32"/>
                </a:solidFill>
                <a:latin typeface="ＭＳ ゴシック"/>
              </a:rPr>
              <a:t>〜 ⑮ ボタニカル・水彩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88CB4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8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3C5A32"/>
                </a:solidFill>
                <a:latin typeface="ＭＳ ゴシック"/>
              </a:rPr>
              <a:t>⑮ ボタニカル・水彩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8EB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8EB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8EB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8EB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0F8EB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0F8EB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3C5A32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8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3C5A32"/>
                </a:solidFill>
                <a:latin typeface="ＭＳ ゴシック"/>
              </a:rPr>
              <a:t>⑮ ボタニカル・水彩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C5A32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3C5A32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C5A32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3C5A32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C5A32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3C5A32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C5A32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3C5A32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3C5A32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3C5A32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8EB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8EB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8EB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8EB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C88C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0F8EB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0F8EB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93192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DCE6F0"/>
                </a:solidFill>
                <a:latin typeface="ＭＳ ゴシック"/>
              </a:rPr>
              <a:t>商用利用OK ｜ クレジット表記不要 ｜ 再配布のみ禁止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84632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B4C8DC"/>
                </a:solidFill>
                <a:latin typeface="ＭＳ Ｐゴシック"/>
              </a:rPr>
              <a:t>template-free.jp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28"/>
                </a:solidFill>
                <a:latin typeface="ＭＳ ゴシック"/>
              </a:rPr>
              <a:t>① ミニマル・ホワイト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28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28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28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28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28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28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28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28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282828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2828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FFFFFF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Design #02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FFFF"/>
                </a:solidFill>
                <a:latin typeface="ＭＳ ゴシック"/>
              </a:rPr>
              <a:t>〜 ② グラデーション・ブルー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FFC832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② グラデーション・ブルー ｜ 本文ページ例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498DB"/>
                </a:solidFill>
                <a:latin typeface="ＭＳ ゴシック"/>
              </a:rPr>
              <a:t>① 現状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498DB"/>
                </a:solidFill>
                <a:latin typeface="ＭＳ 明朝"/>
              </a:rPr>
              <a:t>顧客対応工数増加。CRM未整備で情報が属人化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498DB"/>
                </a:solidFill>
                <a:latin typeface="ＭＳ ゴシック"/>
              </a:rPr>
              <a:t>② 課題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498DB"/>
                </a:solidFill>
                <a:latin typeface="ＭＳ 明朝"/>
              </a:rPr>
              <a:t>商談進捗の不可視化、管理職の判断遅延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21040" y="1554480"/>
            <a:ext cx="3474720" cy="41148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95360" y="173736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3498DB"/>
                </a:solidFill>
                <a:latin typeface="ＭＳ ゴシック"/>
              </a:rPr>
              <a:t>③ 解決策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95360" y="2468880"/>
            <a:ext cx="31089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498DB"/>
                </a:solidFill>
                <a:latin typeface="ＭＳ 明朝"/>
              </a:rPr>
              <a:t>クラウドCRM導入＋運用標準化＋ダッシュボード化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ＭＳ ゴシック"/>
              </a:rPr>
              <a:t>※ 本文・図表をプロジェクトに合わせて差し替えてご利用ください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② グラデーション・ブルー ｜ データページ例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2743200" cy="54864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822960" cy="2286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25</a:t>
            </a:r>
          </a:p>
        </p:txBody>
      </p:sp>
      <p:sp>
        <p:nvSpPr>
          <p:cNvPr id="8" name="Rectangle 7"/>
          <p:cNvSpPr/>
          <p:nvPr/>
        </p:nvSpPr>
        <p:spPr>
          <a:xfrm>
            <a:off x="2103120" y="2560320"/>
            <a:ext cx="822960" cy="292608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39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39" y="219456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32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2011680"/>
            <a:ext cx="822960" cy="347472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0896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6459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828800"/>
            <a:ext cx="822960" cy="36576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463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40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0" y="1463039"/>
            <a:ext cx="822960" cy="402336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0" y="55778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ＭＳ ゴシック"/>
              </a:rPr>
              <a:t>Q5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097279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ＭＳ ゴシック"/>
              </a:rPr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498DB"/>
                </a:solidFill>
                <a:latin typeface="ＭＳ ゴシック"/>
              </a:rPr>
              <a:t>総売上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498DB"/>
                </a:solidFill>
                <a:latin typeface="ＭＳ ゴシック"/>
              </a:rPr>
              <a:t>¥120M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86968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6968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498DB"/>
                </a:solidFill>
                <a:latin typeface="ＭＳ ゴシック"/>
              </a:rPr>
              <a:t>成長率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498DB"/>
                </a:solidFill>
                <a:latin typeface="ＭＳ ゴシック"/>
              </a:rPr>
              <a:t>+45%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424160" y="1463040"/>
            <a:ext cx="1371600" cy="1371600"/>
          </a:xfrm>
          <a:prstGeom prst="round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424160" y="1645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3498DB"/>
                </a:solidFill>
                <a:latin typeface="ＭＳ ゴシック"/>
              </a:rPr>
              <a:t>顧客数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24160" y="201168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3498DB"/>
                </a:solidFill>
                <a:latin typeface="ＭＳ ゴシック"/>
              </a:rPr>
              <a:t>+820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2B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5943600"/>
            <a:ext cx="1828800" cy="91440"/>
          </a:xfrm>
          <a:prstGeom prst="rect">
            <a:avLst/>
          </a:prstGeom>
          <a:solidFill>
            <a:srgbClr val="C75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1264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B3214"/>
                </a:solidFill>
                <a:latin typeface="ＭＳ ゴシック"/>
              </a:rPr>
              <a:t>Design #03 /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4B3214"/>
                </a:solidFill>
                <a:latin typeface="ＭＳ ゴシック"/>
              </a:rPr>
              <a:t>プロジェクト名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4B3214"/>
                </a:solidFill>
                <a:latin typeface="ＭＳ ゴシック"/>
              </a:rPr>
              <a:t>〜 ③ レトロ・セピア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6634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75450"/>
                </a:solidFill>
                <a:latin typeface="ＭＳ Ｐゴシック"/>
              </a:rPr>
              <a:t>2026.05 ｜ 企画部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