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企画書無料テンプレート集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749039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DCE6F0"/>
                </a:solidFill>
                <a:latin typeface="ＭＳ ゴシック"/>
              </a:rPr>
              <a:t>10種類同梱・完全版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C8D2DC"/>
                </a:solidFill>
                <a:latin typeface="ＭＳ Ｐゴシック"/>
              </a:rPr>
              <a:t>2026.05.12 ｜ Ver.1.0 ｜ 商用利用OK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3. 商品開発企画書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開発背景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なぜ今この商品が必要か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商品コンセプト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一言で表現する商品の本質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ターゲット・想定顧客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具体的なペルソナ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機能・仕様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主要機能とスペック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開発スケジュール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企画→設計→試作→量産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価格・原価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販売価格・原価率・利益率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3. 商品開発企画書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【開発背景】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なぜ今この商品が必要か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【商品コンセプト】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一言で表現する商品の本質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【ターゲット・想定顧客】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具体的なペルソナ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【機能・仕様】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主要機能とスペック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【開発スケジュール】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企画→設計→試作→量産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【価格・原価】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販売価格・原価率・利益率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04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4. 業務改善企画書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適用シーン：管理部門・業務改革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4. 業務改善企画書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現状の問題点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定量データで問題を可視化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改善の目的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何をどう良くするか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改善手法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システム/プロセス/教育の3軸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期待効果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工数削減・コスト削減・品質向上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実施体制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担当者・スポンサー・関係部署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実施計画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フェーズ別マイルストーン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4. 業務改善企画書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【現状の問題点】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定量データで問題を可視化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【改善の目的】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何をどう良くするか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【改善手法】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システム/プロセス/教育の3軸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【期待効果】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工数削減・コスト削減・品質向上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【実施体制】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担当者・スポンサー・関係部署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【実施計画】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フェーズ別マイルストーン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05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5. システム導入企画書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適用シーン：情シス・DX推進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5. システム導入企画書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既存システムの限界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導入システム概要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製品名・機能・ベンダ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導入効果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業務効率化・コスト削減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TCO算出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初期費用＋5年運用費の合計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セキュリティ・ガバナンス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情報セキュリティ要件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導入スケジュール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要件定義→設計→開発→稼働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5. システム導入企画書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【現状の課題】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既存システムの限界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【導入システム概要】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製品名・機能・ベンダ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【導入効果】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業務効率化・コスト削減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【TCO算出】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初期費用＋5年運用費の合計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【セキュリティ・ガバナンス】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情報セキュリティ要件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【導入スケジュール】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要件定義→設計→開発→稼働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06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6. イベント企画書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適用シーン：広報・イベント運営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6. イベント企画書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イベント概要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タイトル・日時・場所・目的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ターゲット参加者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想定参加者と募集チャネル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コンテンツ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プログラム・登壇者・体験設計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予算・収支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会場費・運営費・参加費収入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集客計画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広報・申込フロー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当日運営体制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タスク・役割分担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F4E79"/>
                </a:solidFill>
                <a:latin typeface="ＭＳ ゴシック"/>
              </a:rPr>
              <a:t>目次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4572000" cy="4572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4630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1. 新規事業企画書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20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2. キャンペーン企画書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3. 商品開発企画書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346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4. 業務改善企画書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91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5. システム導入企画書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749039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6. イベント企画書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06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7. 営業戦略企画書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6634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8. 採用企画書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1206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9. 教育研修企画書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23232"/>
                </a:solidFill>
                <a:latin typeface="ＭＳ ゴシック"/>
              </a:rPr>
              <a:t>10. 経費削減企画書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6. イベント企画書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【イベント概要】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タイトル・日時・場所・目的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【ターゲット参加者】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想定参加者と募集チャネル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【コンテンツ】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プログラム・登壇者・体験設計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【予算・収支】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会場費・運営費・参加費収入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【集客計画】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広報・申込フロー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【当日運営体制】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タスク・役割分担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07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7. 営業戦略企画書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適用シーン：営業・販売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7. 営業戦略企画書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市場・顧客分析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市場規模・顧客セグメント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目標売上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年間・四半期・月次目標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営業戦略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ターゲティング・ポジショニング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施策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新規開拓・既存深耕・チャネル戦略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組織体制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人員配置・KPI・インセンティブ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実行計画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四半期ごとの重点アクション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7. 営業戦略企画書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【市場・顧客分析】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市場規模・顧客セグメント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【目標売上】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年間・四半期・月次目標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【営業戦略】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ターゲティング・ポジショニング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【施策】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新規開拓・既存深耕・チャネル戦略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【組織体制】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人員配置・KPI・インセンティブ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【実行計画】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四半期ごとの重点アクション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08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8. 採用企画書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適用シーン：人事・採用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8. 採用企画書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採用背景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なぜ今採用するか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採用ポジション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職種・人数・必要要件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採用ペルソナ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理想候補者像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採用チャネル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エージェント・ダイレクト・リファラル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採用予算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エージェント費・広告費・選考工数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スケジュール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募集→選考→内定→入社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8. 採用企画書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【採用背景】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なぜ今採用するか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【採用ポジション】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職種・人数・必要要件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【採用ペルソナ】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理想候補者像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【採用チャネル】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エージェント・ダイレクト・リファラル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【採用予算】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エージェント費・広告費・選考工数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【スケジュール】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募集→選考→内定→入社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09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9. 教育研修企画書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適用シーン：人事・人材開発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9. 教育研修企画書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研修の目的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解決する組織課題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対象者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部署・階層・人数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カリキュラム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学習項目と所要時間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講師・形式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内部講師／外部講師・対面／オンライン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予算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講師費・教材費・会場費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効果測定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満足度・行動変容・業績影響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9. 教育研修企画書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【研修の目的】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解決する組織課題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【対象者】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部署・階層・人数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【カリキュラム】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学習項目と所要時間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【講師・形式】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内部講師／外部講師・対面／オンライン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【予算】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講師費・教材費・会場費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【効果測定】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満足度・行動変容・業績影響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01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1. 新規事業企画書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適用シーン：スタートアップ・新規事業部門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10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10. 経費削減企画書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適用シーン：管理部門・財務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10. 経費削減企画書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現状コスト分析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主要コスト項目別の支出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削減対象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優先削減項目と削減幅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削減手法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契約見直し・運用変更・代替案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削減効果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年間削減額・累計効果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実施リスク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品質低下・従業員影響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実施計画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段階的削減のロードマップ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10. 経費削減企画書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【現状コスト分析】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主要コスト項目別の支出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【削減対象】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優先削減項目と削減幅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【削減手法】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契約見直し・運用変更・代替案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【削減効果】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年間削減額・累計効果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【実施リスク】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品質低下・従業員影響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【実施計画】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段階的削減のロードマップ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3327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  <a:latin typeface="Arial"/>
              </a:rP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DCE6F0"/>
                </a:solidFill>
                <a:latin typeface="ＭＳ Ｐゴシック"/>
              </a:rPr>
              <a:t>template-free.jp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1. 新規事業企画書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事業概要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解決する課題・提供価値を3行で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市場規模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TAM/SAM/SOM の3階層で算出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ビジネスモデル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誰に何をどう提供して稼ぐか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競合優位性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なぜ当社がやるべきか・参入障壁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収益計画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3年計画（初年度〜3年目）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チーム体制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コアメンバーとスキルセット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1. 新規事業企画書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【事業概要】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解決する課題・提供価値を3行で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【市場規模】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TAM/SAM/SOM の3階層で算出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【ビジネスモデル】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誰に何をどう提供して稼ぐか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【競合優位性】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なぜ当社がやるべきか・参入障壁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【収益計画】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3年計画（初年度〜3年目）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【チーム体制】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コアメンバーとスキルセット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02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2. キャンペーン企画書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適用シーン：マーケティング・販促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1F4E79"/>
                </a:solidFill>
                <a:latin typeface="ＭＳ ゴシック"/>
              </a:rPr>
              <a:t>2. キャンペーン企画書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5156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1. キャンペーン概要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目的・期間・対象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37160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2. ターゲット顧客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01168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ペルソナと購買シーン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3. 施策内容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配信チャネル・クリエイティブ案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306324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20040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4. KPI・成功指標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70332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認知数・CV数・売上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5. 予算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広告費・制作費・運用費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754880"/>
            <a:ext cx="548640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1F4E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892040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1F4E79"/>
                </a:solidFill>
                <a:latin typeface="ＭＳ ゴシック"/>
              </a:rPr>
              <a:t>6. スケジュール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5394960"/>
            <a:ext cx="5120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64646"/>
                </a:solidFill>
                <a:latin typeface="ＭＳ ゴシック"/>
              </a:rPr>
              <a:t>企画→制作→配信→振り返り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F4E79"/>
                </a:solidFill>
                <a:latin typeface="ＭＳ ゴシック"/>
              </a:rPr>
              <a:t>2. キャンペーン企画書 ｜ 記入例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005840"/>
            <a:ext cx="3657600" cy="45720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234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【キャンペーン概要】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12344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目的・期間・対象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0312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【ターゲット顧客】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210312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ペルソナと購買シーン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97180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【施策内容】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97180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配信チャネル・クリエイティブ案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840479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【KPI・成功指標】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3840479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認知数・CV数・売上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709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【予算】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470916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広告費・制作費・運用費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577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F4E79"/>
                </a:solidFill>
                <a:latin typeface="ＭＳ ゴシック"/>
              </a:rPr>
              <a:t>【スケジュール】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5577840"/>
            <a:ext cx="7955279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23232"/>
                </a:solidFill>
                <a:latin typeface="ＭＳ 明朝"/>
              </a:rPr>
              <a:t>企画→制作→配信→振り返り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ＭＳ ゴシック"/>
              </a:rPr>
              <a:t>Template 03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3. 商品開発企画書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505050"/>
                </a:solidFill>
                <a:latin typeface="ＭＳ ゴシック"/>
              </a:rPr>
              <a:t>適用シーン：商品開発・R&amp;D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5029200"/>
            <a:ext cx="2103120" cy="54864"/>
          </a:xfrm>
          <a:prstGeom prst="rect">
            <a:avLst/>
          </a:prstGeom>
          <a:solidFill>
            <a:srgbClr val="E7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