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0"/>
            <a:ext cx="12188952" cy="18288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6984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游ゴシック"/>
              </a:rPr>
              <a:t>カスタマーハラスメント防止研修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432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CCCFF"/>
                </a:solidFill>
                <a:latin typeface="游ゴシック"/>
              </a:rPr>
              <a:t>〜従業員を守る対応術と2026年義務化対応〜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93192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游ゴシック"/>
              </a:rPr>
              <a:t>○○株式会社　人事部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30352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FFFFFF"/>
                </a:solidFill>
                <a:latin typeface="游ゴシック"/>
              </a:rPr>
              <a:t>令和8年10月施行対応版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游ゴシック"/>
              </a:rPr>
              <a:t>本日の研修内容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1. カスタマーハラスメント（カスハラ）とは何か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7830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2. 2026年義務化の内容（労働施策総合推進法改正）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688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3. カスハラの具体例と判断基準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546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4. 発生時の対応手順（STEP 1〜5）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8404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5. 業種別の注意ポイント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5262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6. 会社の相談窓口・サポート体制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2120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7. ケーススタディ・Q&amp;A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游ゴシック"/>
              </a:rPr>
              <a:t>カスタマーハラスメント（カスハラ）とは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05840"/>
            <a:ext cx="11247120" cy="1371600"/>
          </a:xfrm>
          <a:prstGeom prst="rect">
            <a:avLst/>
          </a:prstGeom>
          <a:solidFill>
            <a:srgbClr val="FDED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A1A2E"/>
                </a:solidFill>
                <a:latin typeface="游ゴシック"/>
              </a:rPr>
              <a:t>顧客・取引先・利用者等が行う言動であって、
その手段・態様が「社会通念上相当な範囲を超え」
従業員の就業環境が害されるもの（厚生労働省指針）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603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1A2E"/>
                </a:solidFill>
                <a:latin typeface="游ゴシック"/>
              </a:rPr>
              <a:t>【具体例（記入例）】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01752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3063239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暴言・侮辱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520439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「馬鹿」「使えない」「辞めろ」など人格否定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301752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09359" y="3063239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脅迫・恫喝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59" y="3520439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「訴える」「SNSに晒す」「上を出せ」繰り返し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48056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452628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長時間クレーム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983480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何時間も電話・滞留し業務を妨害する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448056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09359" y="452628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不当要求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59" y="4983480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商品代金以上の賠償・サービス範囲外の要求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游ゴシック"/>
              </a:rPr>
              <a:t>2026年義務化の内容（労働施策総合推進法改正）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05840"/>
            <a:ext cx="11247120" cy="64008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C0392B"/>
                </a:solidFill>
                <a:latin typeface="游ゴシック"/>
              </a:rPr>
              <a:t>令和7年6月11日公布・令和8年10月1日施行予定　※施行日は政令指定のため厚生労働省公式サイトで確認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7373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①方針の明確化・周知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0480" y="1783080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カスハラには毅然と対応し従業員を守る旨の方針を定め、社内外に周知する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6517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697479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②相談窓口の設置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2697479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相談窓口を設置し、担当者が適切に対応できる訓練・体制を整備する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5661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611879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③事後対応の実施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0" y="3611879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事実確認・被害者への配慮措置・再発防止策を迅速に実施する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44805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452628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④抑止措置の整備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4526280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悪質行為への対処方針（警察通報・出入禁止・法的措置）を事前に定める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53949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544068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⑤補完措置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0" y="5440680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相談者のプライバシー保護と不利益取扱禁止を周知する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游ゴシック"/>
              </a:rPr>
              <a:t>カスハラ発生時の対応手順（5ステップ）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1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状況把握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落ち着いて傾聴・カスハラ該当か判断</a:t>
            </a:r>
          </a:p>
        </p:txBody>
      </p:sp>
      <p:sp>
        <p:nvSpPr>
          <p:cNvPr id="9" name="Rectangle 8"/>
          <p:cNvSpPr/>
          <p:nvPr/>
        </p:nvSpPr>
        <p:spPr>
          <a:xfrm>
            <a:off x="265176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97479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5176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97479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報告・記録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176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直ちに上司へ報告・一人で対応しない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7492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7492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責任者対応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引き継ぎ・不当要求は明確に断る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40664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45236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0664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45236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深刻対応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0664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暴力・脅迫は即110番・弁護士対応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78408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82980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8408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82980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事後フォロー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78408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記録・被害者ケア・再発防止策実施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7744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5488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3232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50976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游ゴシック"/>
              </a:rPr>
              <a:t>当社の相談窓口・サポート体制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10058400" cy="274320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188720"/>
            <a:ext cx="969264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A1A2E"/>
                </a:solidFill>
                <a:latin typeface="游ゴシック"/>
              </a:rPr>
              <a:t>相談窓口担当部署：人事部
担当者氏名・役職：（記入例）山田 花子 人事部長
連絡先（内線）：内線 1234
メールアドレス：kasuhara@company.co.jp
受付時間：平日 9:00〜18:00（緊急時は直属上司へ）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02336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C0392B"/>
                </a:solidFill>
                <a:latin typeface="游ゴシック"/>
              </a:rPr>
              <a:t>≪ 絶対に一人で抱え込まないでください ≫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7548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1A1A2E"/>
                </a:solidFill>
                <a:latin typeface="游ゴシック"/>
              </a:rPr>
              <a:t>会社はあなたを守ります。どんな小さなことでも相談してください。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