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572000"/>
            <a:ext cx="12188952" cy="2286000"/>
          </a:xfrm>
          <a:prstGeom prst="rect">
            <a:avLst/>
          </a:prstGeom>
          <a:solidFill>
            <a:srgbClr val="002B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704320" y="0"/>
            <a:ext cx="484632" cy="6858000"/>
          </a:xfrm>
          <a:prstGeom prst="rect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914400"/>
            <a:ext cx="2743200" cy="1097280"/>
          </a:xfrm>
          <a:prstGeom prst="rect">
            <a:avLst/>
          </a:prstGeom>
          <a:solidFill>
            <a:srgbClr val="004E98"/>
          </a:solidFill>
          <a:ln>
            <a:solidFill>
              <a:srgbClr val="006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960120"/>
            <a:ext cx="265176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游ゴシック"/>
              </a:rPr>
              <a:t>株式会社テンプレート産業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286000"/>
            <a:ext cx="7772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>
                <a:solidFill>
                  <a:srgbClr val="FFFFFF"/>
                </a:solidFill>
                <a:latin typeface="游ゴシック"/>
              </a:rPr>
              <a:t>会　社　案　内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566160"/>
            <a:ext cx="7772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7FBFFF"/>
                </a:solidFill>
                <a:latin typeface="游ゴシック"/>
              </a:rPr>
              <a:t>COMPANY PROFILE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2062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BBDDFF"/>
                </a:solidFill>
                <a:latin typeface="游ゴシック"/>
              </a:rPr>
              <a:t>創業20年・品質と信頼で選ばれ続ける製造業のパートナー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94360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99BBDD"/>
                </a:solidFill>
                <a:latin typeface="游ゴシック"/>
              </a:rPr>
              <a:t>令和7年度版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0" y="59436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6688AA"/>
                </a:solidFill>
                <a:latin typeface="游ゴシック"/>
              </a:rPr>
              <a:t>Confidential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82880" y="65562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FFFFFF"/>
                </a:solidFill>
                <a:latin typeface="游ゴシック"/>
              </a:rPr>
              <a:t>株式会社テンプレート産業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0" y="655624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FFFFFF"/>
                </a:solidFill>
                <a:latin typeface="游ゴシック"/>
              </a:rPr>
              <a:t>1 / 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5486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3A70"/>
                </a:solidFill>
                <a:latin typeface="游ゴシック"/>
              </a:rPr>
              <a:t>目　次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5486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006FBA"/>
                </a:solidFill>
                <a:latin typeface="游ゴシック"/>
              </a:rPr>
              <a:t>CONTENTS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11704320" y="73152"/>
            <a:ext cx="109728" cy="6400800"/>
          </a:xfrm>
          <a:prstGeom prst="rect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280160"/>
            <a:ext cx="10515600" cy="548640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280160"/>
            <a:ext cx="548640" cy="5486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75488" y="1325880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游ゴシック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1371600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1A1A2E"/>
                </a:solidFill>
                <a:latin typeface="游ゴシック"/>
              </a:rPr>
              <a:t>会社概要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0" y="1371600"/>
            <a:ext cx="1188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>
                <a:solidFill>
                  <a:srgbClr val="666666"/>
                </a:solidFill>
                <a:latin typeface="游ゴシック"/>
              </a:rPr>
              <a:t>P.2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1920239"/>
            <a:ext cx="105156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1920239"/>
            <a:ext cx="548640" cy="5486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5488" y="1965959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游ゴシック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2011679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1A1A2E"/>
                </a:solidFill>
                <a:latin typeface="游ゴシック"/>
              </a:rPr>
              <a:t>事業内容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0" y="2011679"/>
            <a:ext cx="1188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>
                <a:solidFill>
                  <a:srgbClr val="666666"/>
                </a:solidFill>
                <a:latin typeface="游ゴシック"/>
              </a:rPr>
              <a:t>P.3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2560320"/>
            <a:ext cx="10515600" cy="548640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57200" y="2560320"/>
            <a:ext cx="548640" cy="5486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5488" y="2606039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游ゴシック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43000" y="2651760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1A1A2E"/>
                </a:solidFill>
                <a:latin typeface="游ゴシック"/>
              </a:rPr>
              <a:t>会社沿革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601200" y="2651760"/>
            <a:ext cx="1188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>
                <a:solidFill>
                  <a:srgbClr val="666666"/>
                </a:solidFill>
                <a:latin typeface="游ゴシック"/>
              </a:rPr>
              <a:t>P.4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3200399"/>
            <a:ext cx="105156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3200399"/>
            <a:ext cx="548640" cy="5486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75488" y="3246119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游ゴシック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43000" y="3291839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1A1A2E"/>
                </a:solidFill>
                <a:latin typeface="游ゴシック"/>
              </a:rPr>
              <a:t>経営理念・ビジョン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01200" y="3291839"/>
            <a:ext cx="1188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>
                <a:solidFill>
                  <a:srgbClr val="666666"/>
                </a:solidFill>
                <a:latin typeface="游ゴシック"/>
              </a:rPr>
              <a:t>P.5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3840479"/>
            <a:ext cx="10515600" cy="548640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57200" y="3840479"/>
            <a:ext cx="548640" cy="5486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75488" y="3886199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游ゴシック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143000" y="3931919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1A1A2E"/>
                </a:solidFill>
                <a:latin typeface="游ゴシック"/>
              </a:rPr>
              <a:t>組織図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601200" y="3931919"/>
            <a:ext cx="1188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>
                <a:solidFill>
                  <a:srgbClr val="666666"/>
                </a:solidFill>
                <a:latin typeface="游ゴシック"/>
              </a:rPr>
              <a:t>P.6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4480560"/>
            <a:ext cx="105156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" y="4480560"/>
            <a:ext cx="548640" cy="5486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75488" y="4526280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游ゴシック"/>
              </a:rPr>
              <a:t>06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143000" y="4572000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1A1A2E"/>
                </a:solidFill>
                <a:latin typeface="游ゴシック"/>
              </a:rPr>
              <a:t>主要取引先・実績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601200" y="4572000"/>
            <a:ext cx="1188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>
                <a:solidFill>
                  <a:srgbClr val="666666"/>
                </a:solidFill>
                <a:latin typeface="游ゴシック"/>
              </a:rPr>
              <a:t>P.7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57200" y="5120640"/>
            <a:ext cx="10515600" cy="548640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5120640"/>
            <a:ext cx="548640" cy="5486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475488" y="5166359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游ゴシック"/>
              </a:rPr>
              <a:t>07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143000" y="5212079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1A1A2E"/>
                </a:solidFill>
                <a:latin typeface="游ゴシック"/>
              </a:rPr>
              <a:t>アクセス・お問い合わせ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601200" y="5212079"/>
            <a:ext cx="1188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>
                <a:solidFill>
                  <a:srgbClr val="666666"/>
                </a:solidFill>
                <a:latin typeface="游ゴシック"/>
              </a:rPr>
              <a:t>P.8</a:t>
            </a:r>
          </a:p>
        </p:txBody>
      </p:sp>
      <p:sp>
        <p:nvSpPr>
          <p:cNvPr id="41" name="Rectangle 4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182880" y="65562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FFFFFF"/>
                </a:solidFill>
                <a:latin typeface="游ゴシック"/>
              </a:rPr>
              <a:t>株式会社テンプレート産業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972800" y="655624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FFFFFF"/>
                </a:solidFill>
                <a:latin typeface="游ゴシック"/>
              </a:rPr>
              <a:t>2 / 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03A70"/>
                </a:solidFill>
                <a:latin typeface="游ゴシック"/>
              </a:rPr>
              <a:t>01  会社概要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006FBA"/>
                </a:solidFill>
                <a:latin typeface="游ゴシック"/>
              </a:rPr>
              <a:t>COMPANY OVERVIEW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051560"/>
            <a:ext cx="11274552" cy="365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5760" y="1143000"/>
            <a:ext cx="11430000" cy="493776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1143000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188720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会　社　名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34640" y="1188720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株式会社テンプレート産業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1650492"/>
            <a:ext cx="11430000" cy="4937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650492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" y="1696212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設　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34640" y="1696212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平成17年（2005年）4月1日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157984"/>
            <a:ext cx="11430000" cy="493776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65760" y="2157984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0" y="2203704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代 表 者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34640" y="2203704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代表取締役社長　山田 太郎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2665476"/>
            <a:ext cx="11430000" cy="4937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365760" y="2665476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7200" y="2711196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資 本 金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34640" y="2711196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5,000万円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3172968"/>
            <a:ext cx="11430000" cy="493776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65760" y="3172968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0" y="3218688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従業員数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834640" y="3218688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正社員120名・パート30名（2026年4月現在）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5760" y="3680460"/>
            <a:ext cx="11430000" cy="4937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365760" y="3680460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7200" y="3726180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本 社 所 在 地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34640" y="3726180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東京都千代田区大手町1-1-1 ○○ビル8階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" y="4187952"/>
            <a:ext cx="11430000" cy="493776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65760" y="4187952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0" y="4233672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事 業 内 容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834640" y="4233672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産業機械の設計・製造・販売・アフターサービス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65760" y="4695444"/>
            <a:ext cx="11430000" cy="4937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365760" y="4695444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57200" y="4741164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主 要 取 引 先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834640" y="4741164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○○工業株式会社、△△製作所 ほか50社以上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65760" y="5202936"/>
            <a:ext cx="11430000" cy="493776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365760" y="5202936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57200" y="5248656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売 上 高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834640" y="5248656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15億円（2025年3月期）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65760" y="5710428"/>
            <a:ext cx="11430000" cy="4937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365760" y="5710428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57200" y="5756148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T E L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834640" y="5756148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03-0000-0000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65760" y="6217920"/>
            <a:ext cx="11430000" cy="493776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365760" y="6217920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457200" y="6263640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W E B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834640" y="6263640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https://www.example.co.jp/</a:t>
            </a:r>
          </a:p>
        </p:txBody>
      </p:sp>
      <p:sp>
        <p:nvSpPr>
          <p:cNvPr id="50" name="Rectangle 4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182880" y="65562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FFFFFF"/>
                </a:solidFill>
                <a:latin typeface="游ゴシック"/>
              </a:rPr>
              <a:t>株式会社テンプレート産業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972800" y="655624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FFFFFF"/>
                </a:solidFill>
                <a:latin typeface="游ゴシック"/>
              </a:rPr>
              <a:t>3 / 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03A70"/>
                </a:solidFill>
                <a:latin typeface="游ゴシック"/>
              </a:rPr>
              <a:t>02  事業内容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006FBA"/>
                </a:solidFill>
                <a:latin typeface="游ゴシック"/>
              </a:rPr>
              <a:t>BUSINESS OVERVIEW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051560"/>
            <a:ext cx="11274552" cy="365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234440"/>
            <a:ext cx="11155680" cy="1508760"/>
          </a:xfrm>
          <a:prstGeom prst="rect">
            <a:avLst/>
          </a:prstGeom>
          <a:solidFill>
            <a:srgbClr val="F0F5FF"/>
          </a:solidFill>
          <a:ln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234440"/>
            <a:ext cx="502920" cy="150876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75488" y="1737360"/>
            <a:ext cx="457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游ゴシック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13258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003A70"/>
                </a:solidFill>
                <a:latin typeface="游ゴシック"/>
              </a:rPr>
              <a:t>産業機械 設計・製造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182880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  <a:latin typeface="游ゴシック"/>
              </a:rPr>
              <a:t>FA装置・自動化ライン・専用機の設計から製造まで一貫対応。累計500台以上の実績。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2880360"/>
            <a:ext cx="11155680" cy="1508760"/>
          </a:xfrm>
          <a:prstGeom prst="rect">
            <a:avLst/>
          </a:prstGeom>
          <a:solidFill>
            <a:srgbClr val="F0F5FF"/>
          </a:solidFill>
          <a:ln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880360"/>
            <a:ext cx="502920" cy="150876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5488" y="3383280"/>
            <a:ext cx="457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游ゴシック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29718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003A70"/>
                </a:solidFill>
                <a:latin typeface="游ゴシック"/>
              </a:rPr>
              <a:t>保守・アフターサービス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347472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  <a:latin typeface="游ゴシック"/>
              </a:rPr>
              <a:t>24時間365日対応の保守体制。定期点検・緊急対応・OHを迅速に提供します。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4526280"/>
            <a:ext cx="11155680" cy="1508760"/>
          </a:xfrm>
          <a:prstGeom prst="rect">
            <a:avLst/>
          </a:prstGeom>
          <a:solidFill>
            <a:srgbClr val="F0F5FF"/>
          </a:solidFill>
          <a:ln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57200" y="4526280"/>
            <a:ext cx="502920" cy="150876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5488" y="5029200"/>
            <a:ext cx="457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游ゴシック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4617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003A70"/>
                </a:solidFill>
                <a:latin typeface="游ゴシック"/>
              </a:rPr>
              <a:t>技術コンサルティング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512064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  <a:latin typeface="游ゴシック"/>
              </a:rPr>
              <a:t>生産性向上・省人化・コストダウンを目的とした工場ライン改善の提案・実行支援。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82880" y="65562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FFFFFF"/>
                </a:solidFill>
                <a:latin typeface="游ゴシック"/>
              </a:rPr>
              <a:t>株式会社テンプレート産業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2800" y="655624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FFFFFF"/>
                </a:solidFill>
                <a:latin typeface="游ゴシック"/>
              </a:rPr>
              <a:t>4 / 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03A70"/>
                </a:solidFill>
                <a:latin typeface="游ゴシック"/>
              </a:rPr>
              <a:t>03  会社沿革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006FBA"/>
                </a:solidFill>
                <a:latin typeface="游ゴシック"/>
              </a:rPr>
              <a:t>COMPANY HISTORY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051560"/>
            <a:ext cx="11274552" cy="365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926080" y="1143000"/>
            <a:ext cx="54864" cy="5212080"/>
          </a:xfrm>
          <a:prstGeom prst="rect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123444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>
                <a:solidFill>
                  <a:srgbClr val="003A70"/>
                </a:solidFill>
                <a:latin typeface="游ゴシック"/>
              </a:rPr>
              <a:t>2005年（平成17年）4月</a:t>
            </a:r>
          </a:p>
        </p:txBody>
      </p:sp>
      <p:sp>
        <p:nvSpPr>
          <p:cNvPr id="8" name="Oval 7"/>
          <p:cNvSpPr/>
          <p:nvPr/>
        </p:nvSpPr>
        <p:spPr>
          <a:xfrm>
            <a:off x="2788920" y="1280160"/>
            <a:ext cx="228600" cy="228600"/>
          </a:xfrm>
          <a:prstGeom prst="ellipse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0" y="1234440"/>
            <a:ext cx="8503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東京都千代田区にて株式会社テンプレート産業を設立。資本金1,000万円。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320" y="2084831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>
                <a:solidFill>
                  <a:srgbClr val="003A70"/>
                </a:solidFill>
                <a:latin typeface="游ゴシック"/>
              </a:rPr>
              <a:t>2008年（平成20年）10月</a:t>
            </a:r>
          </a:p>
        </p:txBody>
      </p:sp>
      <p:sp>
        <p:nvSpPr>
          <p:cNvPr id="11" name="Oval 10"/>
          <p:cNvSpPr/>
          <p:nvPr/>
        </p:nvSpPr>
        <p:spPr>
          <a:xfrm>
            <a:off x="2788920" y="2130552"/>
            <a:ext cx="228600" cy="228600"/>
          </a:xfrm>
          <a:prstGeom prst="ellipse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00400" y="2084831"/>
            <a:ext cx="8503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大阪営業所を開設。関西エリアへの販路を拡大。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" y="2935224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>
                <a:solidFill>
                  <a:srgbClr val="003A70"/>
                </a:solidFill>
                <a:latin typeface="游ゴシック"/>
              </a:rPr>
              <a:t>2012年（平成24年）3月</a:t>
            </a:r>
          </a:p>
        </p:txBody>
      </p:sp>
      <p:sp>
        <p:nvSpPr>
          <p:cNvPr id="14" name="Oval 13"/>
          <p:cNvSpPr/>
          <p:nvPr/>
        </p:nvSpPr>
        <p:spPr>
          <a:xfrm>
            <a:off x="2788920" y="2980944"/>
            <a:ext cx="228600" cy="228600"/>
          </a:xfrm>
          <a:prstGeom prst="ellipse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200400" y="2935224"/>
            <a:ext cx="8503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ISO 9001認証取得。品質管理体制を強化。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3785615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>
                <a:solidFill>
                  <a:srgbClr val="003A70"/>
                </a:solidFill>
                <a:latin typeface="游ゴシック"/>
              </a:rPr>
              <a:t>2016年（平成28年）7月</a:t>
            </a:r>
          </a:p>
        </p:txBody>
      </p:sp>
      <p:sp>
        <p:nvSpPr>
          <p:cNvPr id="17" name="Oval 16"/>
          <p:cNvSpPr/>
          <p:nvPr/>
        </p:nvSpPr>
        <p:spPr>
          <a:xfrm>
            <a:off x="2788920" y="3831335"/>
            <a:ext cx="228600" cy="228600"/>
          </a:xfrm>
          <a:prstGeom prst="ellipse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200400" y="3785615"/>
            <a:ext cx="8503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技術開発センターを設立。R&amp;D体制を一新。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4320" y="4636008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>
                <a:solidFill>
                  <a:srgbClr val="003A70"/>
                </a:solidFill>
                <a:latin typeface="游ゴシック"/>
              </a:rPr>
              <a:t>2020年（令和2年）4月</a:t>
            </a:r>
          </a:p>
        </p:txBody>
      </p:sp>
      <p:sp>
        <p:nvSpPr>
          <p:cNvPr id="20" name="Oval 19"/>
          <p:cNvSpPr/>
          <p:nvPr/>
        </p:nvSpPr>
        <p:spPr>
          <a:xfrm>
            <a:off x="2788920" y="4681728"/>
            <a:ext cx="228600" cy="228600"/>
          </a:xfrm>
          <a:prstGeom prst="ellipse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200400" y="4636008"/>
            <a:ext cx="8503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資本金5,000万円に増資。従業員数100名を突破。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548640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>
                <a:solidFill>
                  <a:srgbClr val="003A70"/>
                </a:solidFill>
                <a:latin typeface="游ゴシック"/>
              </a:rPr>
              <a:t>2024年（令和6年）10月</a:t>
            </a:r>
          </a:p>
        </p:txBody>
      </p:sp>
      <p:sp>
        <p:nvSpPr>
          <p:cNvPr id="23" name="Oval 22"/>
          <p:cNvSpPr/>
          <p:nvPr/>
        </p:nvSpPr>
        <p:spPr>
          <a:xfrm>
            <a:off x="2788920" y="5532120"/>
            <a:ext cx="228600" cy="228600"/>
          </a:xfrm>
          <a:prstGeom prst="ellipse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200400" y="5486400"/>
            <a:ext cx="8503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DX推進部門を新設。スマートファクトリー事業を開始。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82880" y="65562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FFFFFF"/>
                </a:solidFill>
                <a:latin typeface="游ゴシック"/>
              </a:rPr>
              <a:t>株式会社テンプレート産業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972800" y="655624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FFFFFF"/>
                </a:solidFill>
                <a:latin typeface="游ゴシック"/>
              </a:rPr>
              <a:t>5 / 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03A70"/>
                </a:solidFill>
                <a:latin typeface="游ゴシック"/>
              </a:rPr>
              <a:t>04  経営理念・ビジョン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006FBA"/>
                </a:solidFill>
                <a:latin typeface="游ゴシック"/>
              </a:rPr>
              <a:t>PHILOSOPHY &amp; VISION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051560"/>
            <a:ext cx="11274552" cy="365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188720"/>
            <a:ext cx="11155680" cy="19202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2344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AACCFF"/>
                </a:solidFill>
                <a:latin typeface="游ゴシック"/>
              </a:rPr>
              <a:t>経営理念 / Management Philosophy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69164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游ゴシック"/>
              </a:rPr>
              <a:t>ものづくりの力で、社会の未来を動かす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4231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AACCFF"/>
                </a:solidFill>
                <a:latin typeface="游ゴシック"/>
              </a:rPr>
              <a:t>Empowering Society's Future Through the Power of Manufacturing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91840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003A70"/>
                </a:solidFill>
                <a:latin typeface="游ゴシック"/>
              </a:rPr>
              <a:t>行動指針 / Core Values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749039"/>
            <a:ext cx="3566160" cy="2560320"/>
          </a:xfrm>
          <a:prstGeom prst="rect">
            <a:avLst/>
          </a:prstGeom>
          <a:solidFill>
            <a:srgbClr val="F0F5FF"/>
          </a:solidFill>
          <a:ln>
            <a:solidFill>
              <a:srgbClr val="AA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3749039"/>
            <a:ext cx="3566160" cy="91440"/>
          </a:xfrm>
          <a:prstGeom prst="rect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94360" y="388620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>
                <a:solidFill>
                  <a:srgbClr val="003A70"/>
                </a:solidFill>
                <a:latin typeface="游ゴシック"/>
              </a:rPr>
              <a:t>誠実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4480560"/>
            <a:ext cx="329184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お客様・パートナー・社員に対して常に誠実であり続けます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97680" y="3749039"/>
            <a:ext cx="3566160" cy="2560320"/>
          </a:xfrm>
          <a:prstGeom prst="rect">
            <a:avLst/>
          </a:prstGeom>
          <a:solidFill>
            <a:srgbClr val="F0F5FF"/>
          </a:solidFill>
          <a:ln>
            <a:solidFill>
              <a:srgbClr val="AA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297680" y="3749039"/>
            <a:ext cx="3566160" cy="91440"/>
          </a:xfrm>
          <a:prstGeom prst="rect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434840" y="388620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>
                <a:solidFill>
                  <a:srgbClr val="003A70"/>
                </a:solidFill>
                <a:latin typeface="游ゴシック"/>
              </a:rPr>
              <a:t>革新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34840" y="4480560"/>
            <a:ext cx="329184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現状に満足せず、常に新しい技術・方法を追求します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138160" y="3749039"/>
            <a:ext cx="3566160" cy="2560320"/>
          </a:xfrm>
          <a:prstGeom prst="rect">
            <a:avLst/>
          </a:prstGeom>
          <a:solidFill>
            <a:srgbClr val="F0F5FF"/>
          </a:solidFill>
          <a:ln>
            <a:solidFill>
              <a:srgbClr val="AA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138160" y="3749039"/>
            <a:ext cx="3566160" cy="91440"/>
          </a:xfrm>
          <a:prstGeom prst="rect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275320" y="388620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>
                <a:solidFill>
                  <a:srgbClr val="003A70"/>
                </a:solidFill>
                <a:latin typeface="游ゴシック"/>
              </a:rPr>
              <a:t>共創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75320" y="4480560"/>
            <a:ext cx="329184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社内外の多様な人材と協力し、共に価値を創造します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82880" y="65562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FFFFFF"/>
                </a:solidFill>
                <a:latin typeface="游ゴシック"/>
              </a:rPr>
              <a:t>株式会社テンプレート産業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972800" y="655624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FFFFFF"/>
                </a:solidFill>
                <a:latin typeface="游ゴシック"/>
              </a:rPr>
              <a:t>6 / 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03A70"/>
                </a:solidFill>
                <a:latin typeface="游ゴシック"/>
              </a:rPr>
              <a:t>05  組織図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006FBA"/>
                </a:solidFill>
                <a:latin typeface="游ゴシック"/>
              </a:rPr>
              <a:t>ORGANIZATION CHART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051560"/>
            <a:ext cx="11274552" cy="365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754880" y="1188720"/>
            <a:ext cx="2743200" cy="68580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0" y="1234440"/>
            <a:ext cx="27432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游ゴシック"/>
              </a:rPr>
              <a:t>代表取締役社長</a:t>
            </a:r>
          </a:p>
        </p:txBody>
      </p:sp>
      <p:sp>
        <p:nvSpPr>
          <p:cNvPr id="8" name="Rectangle 7"/>
          <p:cNvSpPr/>
          <p:nvPr/>
        </p:nvSpPr>
        <p:spPr>
          <a:xfrm>
            <a:off x="6080760" y="1874519"/>
            <a:ext cx="45720" cy="32004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88720" y="2194560"/>
            <a:ext cx="9875520" cy="4572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240280" y="2194560"/>
            <a:ext cx="45720" cy="27432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914400" y="2468880"/>
            <a:ext cx="2743200" cy="594360"/>
          </a:xfrm>
          <a:prstGeom prst="rect">
            <a:avLst/>
          </a:prstGeom>
          <a:solidFill>
            <a:srgbClr val="004E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25146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游ゴシック"/>
              </a:rPr>
              <a:t>経営企画部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40280" y="3063240"/>
            <a:ext cx="45720" cy="228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914400" y="333756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34290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総務課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420624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4297679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財務経理課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507492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5166359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人事課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80760" y="2194560"/>
            <a:ext cx="45720" cy="27432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754880" y="2468880"/>
            <a:ext cx="2743200" cy="594360"/>
          </a:xfrm>
          <a:prstGeom prst="rect">
            <a:avLst/>
          </a:prstGeom>
          <a:solidFill>
            <a:srgbClr val="004E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0" y="25146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游ゴシック"/>
              </a:rPr>
              <a:t>営業部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80760" y="3063240"/>
            <a:ext cx="45720" cy="228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754880" y="333756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754880" y="34290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第1営業課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54880" y="420624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54880" y="4297679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第2営業課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754880" y="507492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754880" y="5166359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マーケ課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921240" y="2194560"/>
            <a:ext cx="45720" cy="27432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595360" y="2468880"/>
            <a:ext cx="2743200" cy="594360"/>
          </a:xfrm>
          <a:prstGeom prst="rect">
            <a:avLst/>
          </a:prstGeom>
          <a:solidFill>
            <a:srgbClr val="004E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595360" y="25146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游ゴシック"/>
              </a:rPr>
              <a:t>技術部</a:t>
            </a:r>
          </a:p>
        </p:txBody>
      </p:sp>
      <p:sp>
        <p:nvSpPr>
          <p:cNvPr id="33" name="Rectangle 32"/>
          <p:cNvSpPr/>
          <p:nvPr/>
        </p:nvSpPr>
        <p:spPr>
          <a:xfrm>
            <a:off x="9921240" y="3063240"/>
            <a:ext cx="45720" cy="228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8595360" y="333756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595360" y="34290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設計課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595360" y="420624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95360" y="4297679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製造課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595360" y="507492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595360" y="5166359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品質管理課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7200" y="6309360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66666"/>
                </a:solidFill>
                <a:latin typeface="游ゴシック"/>
              </a:rPr>
              <a:t>※ 実際の組織図に合わせてボックスを追加・削除・編集してください。</a:t>
            </a:r>
          </a:p>
        </p:txBody>
      </p:sp>
      <p:sp>
        <p:nvSpPr>
          <p:cNvPr id="41" name="Rectangle 4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182880" y="65562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FFFFFF"/>
                </a:solidFill>
                <a:latin typeface="游ゴシック"/>
              </a:rPr>
              <a:t>株式会社テンプレート産業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972800" y="655624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FFFFFF"/>
                </a:solidFill>
                <a:latin typeface="游ゴシック"/>
              </a:rPr>
              <a:t>7 / 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03A70"/>
                </a:solidFill>
                <a:latin typeface="游ゴシック"/>
              </a:rPr>
              <a:t>07  アクセス・お問い合わせ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006FBA"/>
                </a:solidFill>
                <a:latin typeface="游ゴシック"/>
              </a:rPr>
              <a:t>ACCESS &amp; CONTACT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051560"/>
            <a:ext cx="11274552" cy="365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188720"/>
            <a:ext cx="5303520" cy="45720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23444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游ゴシック"/>
              </a:rPr>
              <a:t>本社所在地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691640"/>
            <a:ext cx="512064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1A1A2E"/>
                </a:solidFill>
                <a:latin typeface="游ゴシック"/>
              </a:rPr>
              <a:t>〒100-0004</a:t>
            </a:r>
          </a:p>
          <a:p>
            <a:r>
              <a:rPr sz="1200" b="0">
                <a:solidFill>
                  <a:srgbClr val="1A1A2E"/>
                </a:solidFill>
                <a:latin typeface="游ゴシック"/>
              </a:rPr>
              <a:t>東京都千代田区大手町1-1-1</a:t>
            </a:r>
          </a:p>
          <a:p>
            <a:r>
              <a:rPr sz="1200" b="0">
                <a:solidFill>
                  <a:srgbClr val="1A1A2E"/>
                </a:solidFill>
                <a:latin typeface="游ゴシック"/>
              </a:rPr>
              <a:t>○○ビル 8階</a:t>
            </a:r>
          </a:p>
          <a:p>
            <a:r>
              <a:rPr sz="1200" b="0">
                <a:solidFill>
                  <a:srgbClr val="1A1A2E"/>
                </a:solidFill>
                <a:latin typeface="游ゴシック"/>
              </a:rPr>
              <a:t/>
            </a:r>
          </a:p>
          <a:p>
            <a:r>
              <a:rPr sz="1200" b="0">
                <a:solidFill>
                  <a:srgbClr val="1A1A2E"/>
                </a:solidFill>
                <a:latin typeface="游ゴシック"/>
              </a:rPr>
              <a:t>TEL: 03-0000-0000</a:t>
            </a:r>
          </a:p>
          <a:p>
            <a:r>
              <a:rPr sz="1200" b="0">
                <a:solidFill>
                  <a:srgbClr val="1A1A2E"/>
                </a:solidFill>
                <a:latin typeface="游ゴシック"/>
              </a:rPr>
              <a:t>FAX: 03-0000-0001</a:t>
            </a:r>
          </a:p>
          <a:p>
            <a:r>
              <a:rPr sz="1200" b="0">
                <a:solidFill>
                  <a:srgbClr val="1A1A2E"/>
                </a:solidFill>
                <a:latin typeface="游ゴシック"/>
              </a:rPr>
              <a:t>Mail: info@example.co.jp</a:t>
            </a:r>
          </a:p>
          <a:p>
            <a:r>
              <a:rPr sz="1200" b="0">
                <a:solidFill>
                  <a:srgbClr val="1A1A2E"/>
                </a:solidFill>
                <a:latin typeface="游ゴシック"/>
              </a:rPr>
              <a:t>受付時間: 平日 9:00〜18:00</a:t>
            </a:r>
          </a:p>
        </p:txBody>
      </p:sp>
      <p:sp>
        <p:nvSpPr>
          <p:cNvPr id="9" name="Rectangle 8"/>
          <p:cNvSpPr/>
          <p:nvPr/>
        </p:nvSpPr>
        <p:spPr>
          <a:xfrm>
            <a:off x="6217920" y="1188720"/>
            <a:ext cx="5486400" cy="45720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55080" y="1234440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游ゴシック"/>
              </a:rPr>
              <a:t>最寄り駅・交通アクセス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17920" y="1691640"/>
            <a:ext cx="5486400" cy="3200400"/>
          </a:xfrm>
          <a:prstGeom prst="rect">
            <a:avLst/>
          </a:prstGeom>
          <a:solidFill>
            <a:srgbClr val="E8F0F8"/>
          </a:solidFill>
          <a:ln>
            <a:solidFill>
              <a:srgbClr val="BBCC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09360" y="2286000"/>
            <a:ext cx="5303520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666666"/>
                </a:solidFill>
                <a:latin typeface="游ゴシック"/>
              </a:rPr>
              <a:t>【地図・アクセス図をここに貼り付けてください】
例：Google マップのスクリーンショット
   または手書きのアクセス図
最寄り駅と徒歩時間の目安も記載推奨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4983480"/>
            <a:ext cx="5486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【電車】東京メトロ丸ノ内線・千代田線「大手町駅」A1出口徒歩2分
【バス】都バス「大手町」停留所下車徒歩1分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6263640"/>
            <a:ext cx="11247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66666"/>
                </a:solidFill>
                <a:latin typeface="游ゴシック"/>
              </a:rPr>
              <a:t>※ 本テンプレートは一般的な情報提供を目的としています。会社案内に記載する情報の正確性はご自身でご確認ください。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82880" y="65562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FFFFFF"/>
                </a:solidFill>
                <a:latin typeface="游ゴシック"/>
              </a:rPr>
              <a:t>株式会社テンプレート産業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72800" y="655624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FFFFFF"/>
                </a:solidFill>
                <a:latin typeface="游ゴシック"/>
              </a:rPr>
              <a:t>8 / 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