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0"/>
            <a:ext cx="12188952" cy="2286000"/>
          </a:xfrm>
          <a:prstGeom prst="rect">
            <a:avLst/>
          </a:prstGeom>
          <a:solidFill>
            <a:srgbClr val="002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704320" y="0"/>
            <a:ext cx="484632" cy="685800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914400"/>
            <a:ext cx="2743200" cy="1097280"/>
          </a:xfrm>
          <a:prstGeom prst="rect">
            <a:avLst/>
          </a:prstGeom>
          <a:solidFill>
            <a:srgbClr val="004E98"/>
          </a:solidFill>
          <a:ln>
            <a:solidFill>
              <a:srgbClr val="006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96012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游ゴシック"/>
              </a:rPr>
              <a:t>株式会社○○○○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286000"/>
            <a:ext cx="7772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>
                <a:solidFill>
                  <a:srgbClr val="FFFFFF"/>
                </a:solidFill>
                <a:latin typeface="游ゴシック"/>
              </a:rPr>
              <a:t>会　社　案　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566160"/>
            <a:ext cx="7772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>
                <a:solidFill>
                  <a:srgbClr val="7FBFFF"/>
                </a:solidFill>
                <a:latin typeface="游ゴシック"/>
              </a:rPr>
              <a:t>COMPANY PROFILE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2062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BBDDFF"/>
                </a:solidFill>
                <a:latin typeface="游ゴシック"/>
              </a:rPr>
              <a:t>【キャッチコピーをここに記入してください】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9436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99BBDD"/>
                </a:solidFill>
                <a:latin typeface="游ゴシック"/>
              </a:rPr>
              <a:t>令和　年度版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0" y="59436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6688AA"/>
                </a:solidFill>
                <a:latin typeface="游ゴシック"/>
              </a:rPr>
              <a:t>Confidential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株式会社○○○○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1 / 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5486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003A70"/>
                </a:solidFill>
                <a:latin typeface="游ゴシック"/>
              </a:rPr>
              <a:t>目　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006FBA"/>
                </a:solidFill>
                <a:latin typeface="游ゴシック"/>
              </a:rPr>
              <a:t>CONTENTS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04320" y="73152"/>
            <a:ext cx="109728" cy="640080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280160"/>
            <a:ext cx="10515600" cy="548640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8" y="1325880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371600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会社概要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0" y="1371600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1920239"/>
            <a:ext cx="10515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1920239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" y="196595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2011679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事業内容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2011679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2560320"/>
            <a:ext cx="10515600" cy="548640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2560320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5488" y="260603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3000" y="2651760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会社沿革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0" y="2651760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200399"/>
            <a:ext cx="10515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200399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75488" y="324611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" y="3291839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経営理念・ビジョン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01200" y="3291839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3840479"/>
            <a:ext cx="10515600" cy="548640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3840479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5488" y="388619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43000" y="3931919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組織図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01200" y="3931919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P.6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4480560"/>
            <a:ext cx="10515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4480560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75488" y="4526280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43000" y="4572000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主要取引先・実績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601200" y="4572000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P.7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5120640"/>
            <a:ext cx="10515600" cy="548640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5120640"/>
            <a:ext cx="548640" cy="5486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75488" y="5166359"/>
            <a:ext cx="502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游ゴシック"/>
              </a:rPr>
              <a:t>07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143000" y="5212079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1A1A2E"/>
                </a:solidFill>
                <a:latin typeface="游ゴシック"/>
              </a:rPr>
              <a:t>アクセス・お問い合わせ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601200" y="5212079"/>
            <a:ext cx="1188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666666"/>
                </a:solidFill>
                <a:latin typeface="游ゴシック"/>
              </a:rPr>
              <a:t>P.8</a:t>
            </a:r>
          </a:p>
        </p:txBody>
      </p:sp>
      <p:sp>
        <p:nvSpPr>
          <p:cNvPr id="41" name="Rectangle 4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株式会社○○○○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2 / 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01  会社概要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COMPANY OVERVIEW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143000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1143000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会　社　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34640" y="1188720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　　　　　　　　　　　　　　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650492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1650492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1696212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設　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34640" y="1696212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　年　月　日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157984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2157984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2203704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代 表 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34640" y="2203704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代表取締役　　　　　　　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2665476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65760" y="2665476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2711196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資 本 金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34640" y="2711196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　　　　円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172968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65760" y="3172968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3218688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従業員数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34640" y="3218688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正社員　　名（　　年　月現在）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3680460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365760" y="3680460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0" y="3726180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本 社 所 在 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34640" y="3726180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〒　　　-　　　　　　　　　　　　　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" y="4187952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4187952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" y="4233672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事 業 内 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34640" y="4233672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　　　　　　　　　　　　　　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65760" y="4695444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365760" y="4695444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57200" y="4741164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主 要 取 引 先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34640" y="4741164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　　　　　　　　　　　　　　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65760" y="5202936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365760" y="5202936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57200" y="5248656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売 上 高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834640" y="5248656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　　　　　円（　　年　月期）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" y="5710428"/>
            <a:ext cx="1143000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365760" y="5710428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57200" y="5756148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T E 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834640" y="5756148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　　　-　　　　-　　　　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5760" y="6217920"/>
            <a:ext cx="11430000" cy="493776"/>
          </a:xfrm>
          <a:prstGeom prst="rect">
            <a:avLst/>
          </a:prstGeom>
          <a:solidFill>
            <a:srgbClr val="F0F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365760" y="6217920"/>
            <a:ext cx="2286000" cy="4937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457200" y="6263640"/>
            <a:ext cx="2103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FFFF"/>
                </a:solidFill>
                <a:latin typeface="游ゴシック"/>
              </a:rPr>
              <a:t>W E B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834640" y="6263640"/>
            <a:ext cx="87782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https://</a:t>
            </a:r>
          </a:p>
        </p:txBody>
      </p:sp>
      <p:sp>
        <p:nvSpPr>
          <p:cNvPr id="50" name="Rectangle 4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株式会社○○○○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3 /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02  事業内容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BUSINESS OVERVIEW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234440"/>
            <a:ext cx="11155680" cy="1508760"/>
          </a:xfrm>
          <a:prstGeom prst="rect">
            <a:avLst/>
          </a:prstGeom>
          <a:solidFill>
            <a:srgbClr val="F0F5FF"/>
          </a:solidFill>
          <a:ln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234440"/>
            <a:ext cx="502920" cy="150876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8" y="1737360"/>
            <a:ext cx="457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游ゴシック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13258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3A70"/>
                </a:solidFill>
                <a:latin typeface="游ゴシック"/>
              </a:rPr>
              <a:t>事業1　【タイトルを記入】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182880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  <a:latin typeface="游ゴシック"/>
              </a:rPr>
              <a:t>事業の説明を記入してください。提供価値・対象顧客・特徴をわかりやすく説明します。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880360"/>
            <a:ext cx="11155680" cy="1508760"/>
          </a:xfrm>
          <a:prstGeom prst="rect">
            <a:avLst/>
          </a:prstGeom>
          <a:solidFill>
            <a:srgbClr val="F0F5FF"/>
          </a:solidFill>
          <a:ln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880360"/>
            <a:ext cx="502920" cy="150876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" y="3383280"/>
            <a:ext cx="457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游ゴシック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2971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3A70"/>
                </a:solidFill>
                <a:latin typeface="游ゴシック"/>
              </a:rPr>
              <a:t>事業2　【タイトルを記入】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347472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  <a:latin typeface="游ゴシック"/>
              </a:rPr>
              <a:t>事業の説明を記入してください。提供価値・対象顧客・特徴をわかりやすく説明します。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526280"/>
            <a:ext cx="11155680" cy="1508760"/>
          </a:xfrm>
          <a:prstGeom prst="rect">
            <a:avLst/>
          </a:prstGeom>
          <a:solidFill>
            <a:srgbClr val="F0F5FF"/>
          </a:solidFill>
          <a:ln>
            <a:solidFill>
              <a:srgbClr val="CCDD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4526280"/>
            <a:ext cx="502920" cy="150876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5488" y="5029200"/>
            <a:ext cx="457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游ゴシック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617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003A70"/>
                </a:solidFill>
                <a:latin typeface="游ゴシック"/>
              </a:rPr>
              <a:t>事業3　【タイトルを記入】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512064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1A1A2E"/>
                </a:solidFill>
                <a:latin typeface="游ゴシック"/>
              </a:rPr>
              <a:t>事業の説明を記入してください。提供価値・対象顧客・特徴をわかりやすく説明します。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株式会社○○○○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4 /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03  会社沿革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COMPANY HISTORY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926080" y="1143000"/>
            <a:ext cx="54864" cy="521208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123444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　年（　　　年）　月</a:t>
            </a:r>
          </a:p>
        </p:txBody>
      </p:sp>
      <p:sp>
        <p:nvSpPr>
          <p:cNvPr id="8" name="Oval 7"/>
          <p:cNvSpPr/>
          <p:nvPr/>
        </p:nvSpPr>
        <p:spPr>
          <a:xfrm>
            <a:off x="2788920" y="1280160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1234440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設立に関する記述をここに記入してください。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" y="2084831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　年（　　　年）　月</a:t>
            </a:r>
          </a:p>
        </p:txBody>
      </p:sp>
      <p:sp>
        <p:nvSpPr>
          <p:cNvPr id="11" name="Oval 10"/>
          <p:cNvSpPr/>
          <p:nvPr/>
        </p:nvSpPr>
        <p:spPr>
          <a:xfrm>
            <a:off x="2788920" y="2130552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00400" y="2084831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主要出来事をここに記入してください。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" y="2935224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　年（　　　年）　月</a:t>
            </a:r>
          </a:p>
        </p:txBody>
      </p:sp>
      <p:sp>
        <p:nvSpPr>
          <p:cNvPr id="14" name="Oval 13"/>
          <p:cNvSpPr/>
          <p:nvPr/>
        </p:nvSpPr>
        <p:spPr>
          <a:xfrm>
            <a:off x="2788920" y="2980944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200400" y="2935224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主要出来事をここに記入してください。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3785615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　年（　　　年）　月</a:t>
            </a:r>
          </a:p>
        </p:txBody>
      </p:sp>
      <p:sp>
        <p:nvSpPr>
          <p:cNvPr id="17" name="Oval 16"/>
          <p:cNvSpPr/>
          <p:nvPr/>
        </p:nvSpPr>
        <p:spPr>
          <a:xfrm>
            <a:off x="2788920" y="3831335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00400" y="3785615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主要出来事をここに記入してください。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" y="4636008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　年（　　　年）　月</a:t>
            </a:r>
          </a:p>
        </p:txBody>
      </p:sp>
      <p:sp>
        <p:nvSpPr>
          <p:cNvPr id="20" name="Oval 19"/>
          <p:cNvSpPr/>
          <p:nvPr/>
        </p:nvSpPr>
        <p:spPr>
          <a:xfrm>
            <a:off x="2788920" y="4681728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200400" y="4636008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主要出来事をここに記入してください。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5486400"/>
            <a:ext cx="2468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>
                <a:solidFill>
                  <a:srgbClr val="003A70"/>
                </a:solidFill>
                <a:latin typeface="游ゴシック"/>
              </a:rPr>
              <a:t>　年（　　　年）　月</a:t>
            </a:r>
          </a:p>
        </p:txBody>
      </p:sp>
      <p:sp>
        <p:nvSpPr>
          <p:cNvPr id="23" name="Oval 22"/>
          <p:cNvSpPr/>
          <p:nvPr/>
        </p:nvSpPr>
        <p:spPr>
          <a:xfrm>
            <a:off x="2788920" y="5532120"/>
            <a:ext cx="228600" cy="228600"/>
          </a:xfrm>
          <a:prstGeom prst="ellipse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200400" y="5486400"/>
            <a:ext cx="8503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直近の主要出来事をここに記入してください。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株式会社○○○○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5 / 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04  経営理念・ビジョン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PHILOSOPHY &amp; VISION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188720"/>
            <a:ext cx="11155680" cy="19202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2344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AACCFF"/>
                </a:solidFill>
                <a:latin typeface="游ゴシック"/>
              </a:rPr>
              <a:t>経営理念 / Management Philosophy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69164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游ゴシック"/>
              </a:rPr>
              <a:t>【経営理念をここに記入してください】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4231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AACCFF"/>
                </a:solidFill>
                <a:latin typeface="游ゴシック"/>
              </a:rPr>
              <a:t>【英語表記（任意）】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9184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003A70"/>
                </a:solidFill>
                <a:latin typeface="游ゴシック"/>
              </a:rPr>
              <a:t>行動指針 / Core Values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749039"/>
            <a:ext cx="3566160" cy="2560320"/>
          </a:xfrm>
          <a:prstGeom prst="rect">
            <a:avLst/>
          </a:prstGeom>
          <a:solidFill>
            <a:srgbClr val="F0F5FF"/>
          </a:solidFill>
          <a:ln>
            <a:solidFill>
              <a:srgbClr val="AA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3749039"/>
            <a:ext cx="3566160" cy="9144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38862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>
                <a:solidFill>
                  <a:srgbClr val="003A70"/>
                </a:solidFill>
                <a:latin typeface="游ゴシック"/>
              </a:rPr>
              <a:t>【価値観1】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4480560"/>
            <a:ext cx="329184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行動指針の内容をここに記入してください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97680" y="3749039"/>
            <a:ext cx="3566160" cy="2560320"/>
          </a:xfrm>
          <a:prstGeom prst="rect">
            <a:avLst/>
          </a:prstGeom>
          <a:solidFill>
            <a:srgbClr val="F0F5FF"/>
          </a:solidFill>
          <a:ln>
            <a:solidFill>
              <a:srgbClr val="AA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297680" y="3749039"/>
            <a:ext cx="3566160" cy="9144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34840" y="38862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>
                <a:solidFill>
                  <a:srgbClr val="003A70"/>
                </a:solidFill>
                <a:latin typeface="游ゴシック"/>
              </a:rPr>
              <a:t>【価値観2】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40" y="4480560"/>
            <a:ext cx="329184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行動指針の内容をここに記入してください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138160" y="3749039"/>
            <a:ext cx="3566160" cy="2560320"/>
          </a:xfrm>
          <a:prstGeom prst="rect">
            <a:avLst/>
          </a:prstGeom>
          <a:solidFill>
            <a:srgbClr val="F0F5FF"/>
          </a:solidFill>
          <a:ln>
            <a:solidFill>
              <a:srgbClr val="AACC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138160" y="3749039"/>
            <a:ext cx="3566160" cy="91440"/>
          </a:xfrm>
          <a:prstGeom prst="rect">
            <a:avLst/>
          </a:prstGeom>
          <a:solidFill>
            <a:srgbClr val="006FB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75320" y="38862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>
                <a:solidFill>
                  <a:srgbClr val="003A70"/>
                </a:solidFill>
                <a:latin typeface="游ゴシック"/>
              </a:rPr>
              <a:t>【価値観3】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75320" y="4480560"/>
            <a:ext cx="329184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行動指針の内容をここに記入してください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株式会社○○○○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6 /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05  組織図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ORGANIZATION CHART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754880" y="1188720"/>
            <a:ext cx="2743200" cy="68580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754880" y="1234440"/>
            <a:ext cx="27432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游ゴシック"/>
              </a:rPr>
              <a:t>代表取締役社長</a:t>
            </a:r>
          </a:p>
        </p:txBody>
      </p:sp>
      <p:sp>
        <p:nvSpPr>
          <p:cNvPr id="8" name="Rectangle 7"/>
          <p:cNvSpPr/>
          <p:nvPr/>
        </p:nvSpPr>
        <p:spPr>
          <a:xfrm>
            <a:off x="6080760" y="1874519"/>
            <a:ext cx="45720" cy="32004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88720" y="2194560"/>
            <a:ext cx="9875520" cy="4572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240280" y="2194560"/>
            <a:ext cx="45720" cy="27432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914400" y="2468880"/>
            <a:ext cx="2743200" cy="594360"/>
          </a:xfrm>
          <a:prstGeom prst="rect">
            <a:avLst/>
          </a:prstGeom>
          <a:solidFill>
            <a:srgbClr val="004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25146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游ゴシック"/>
              </a:rPr>
              <a:t>【部門名1】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40280" y="3063240"/>
            <a:ext cx="45720" cy="228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914400" y="333756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34290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【課・チーム1】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420624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429767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【課・チーム2】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507492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516635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【課・チーム3】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80760" y="2194560"/>
            <a:ext cx="45720" cy="27432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754880" y="2468880"/>
            <a:ext cx="2743200" cy="594360"/>
          </a:xfrm>
          <a:prstGeom prst="rect">
            <a:avLst/>
          </a:prstGeom>
          <a:solidFill>
            <a:srgbClr val="004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0" y="25146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游ゴシック"/>
              </a:rPr>
              <a:t>【部門名2】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80760" y="3063240"/>
            <a:ext cx="45720" cy="228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754880" y="333756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54880" y="34290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【課・チーム1】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54880" y="420624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54880" y="429767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【課・チーム2】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754880" y="507492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754880" y="516635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【課・チーム3】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921240" y="2194560"/>
            <a:ext cx="45720" cy="27432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595360" y="2468880"/>
            <a:ext cx="2743200" cy="594360"/>
          </a:xfrm>
          <a:prstGeom prst="rect">
            <a:avLst/>
          </a:prstGeom>
          <a:solidFill>
            <a:srgbClr val="004E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595360" y="25146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游ゴシック"/>
              </a:rPr>
              <a:t>【部門名3】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921240" y="3063240"/>
            <a:ext cx="45720" cy="228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595360" y="333756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595360" y="342900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【課・チーム1】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595360" y="420624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95360" y="429767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【課・チーム2】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595360" y="5074920"/>
            <a:ext cx="2743200" cy="685800"/>
          </a:xfrm>
          <a:prstGeom prst="rect">
            <a:avLst/>
          </a:prstGeom>
          <a:solidFill>
            <a:srgbClr val="F0F5FF"/>
          </a:solidFill>
          <a:ln>
            <a:solidFill>
              <a:srgbClr val="99BB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595360" y="5166359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003A70"/>
                </a:solidFill>
                <a:latin typeface="游ゴシック"/>
              </a:rPr>
              <a:t>【課・チーム3】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7200" y="6309360"/>
            <a:ext cx="10972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66666"/>
                </a:solidFill>
                <a:latin typeface="游ゴシック"/>
              </a:rPr>
              <a:t>※ 実際の組織図に合わせてボックスを追加・削除・編集してください。</a:t>
            </a:r>
          </a:p>
        </p:txBody>
      </p:sp>
      <p:sp>
        <p:nvSpPr>
          <p:cNvPr id="41" name="Rectangle 4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株式会社○○○○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7 /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03A70"/>
                </a:solidFill>
                <a:latin typeface="游ゴシック"/>
              </a:rPr>
              <a:t>07  アクセス・お問い合わせ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006FBA"/>
                </a:solidFill>
                <a:latin typeface="游ゴシック"/>
              </a:rPr>
              <a:t>ACCESS &amp; CONTACT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51560"/>
            <a:ext cx="11274552" cy="36576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188720"/>
            <a:ext cx="5303520" cy="45720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23444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本社所在地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691640"/>
            <a:ext cx="512064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A1A2E"/>
                </a:solidFill>
                <a:latin typeface="游ゴシック"/>
              </a:rPr>
              <a:t>〒　　　-　　　　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都道府県　市区町村　番地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ビル名・フロア（任意）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/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TEL: 　　　-　　　　-　　　　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FAX: 　　　-　　　　-　　　　（任意）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Mail: info@example.co.jp</a:t>
            </a:r>
          </a:p>
          <a:p>
            <a:r>
              <a:rPr sz="1200" b="0">
                <a:solidFill>
                  <a:srgbClr val="1A1A2E"/>
                </a:solidFill>
                <a:latin typeface="游ゴシック"/>
              </a:rPr>
              <a:t>受付時間: 平日 　:00〜　:00</a:t>
            </a:r>
          </a:p>
        </p:txBody>
      </p:sp>
      <p:sp>
        <p:nvSpPr>
          <p:cNvPr id="9" name="Rectangle 8"/>
          <p:cNvSpPr/>
          <p:nvPr/>
        </p:nvSpPr>
        <p:spPr>
          <a:xfrm>
            <a:off x="6217920" y="1188720"/>
            <a:ext cx="5486400" cy="45720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355080" y="123444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游ゴシック"/>
              </a:rPr>
              <a:t>最寄り駅・交通アクセス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1691640"/>
            <a:ext cx="5486400" cy="3200400"/>
          </a:xfrm>
          <a:prstGeom prst="rect">
            <a:avLst/>
          </a:prstGeom>
          <a:solidFill>
            <a:srgbClr val="E8F0F8"/>
          </a:solidFill>
          <a:ln>
            <a:solidFill>
              <a:srgbClr val="BBCCD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286000"/>
            <a:ext cx="5303520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666666"/>
                </a:solidFill>
                <a:latin typeface="游ゴシック"/>
              </a:rPr>
              <a:t>【地図・アクセス図をここに貼り付けてください】
例：Google マップのスクリーンショット
   または手書きのアクセス図
最寄り駅と徒歩時間の目安も記載推奨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4983480"/>
            <a:ext cx="5486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A2E"/>
                </a:solidFill>
                <a:latin typeface="游ゴシック"/>
              </a:rPr>
              <a:t>【電車】　　線「　　駅」　出口 徒歩　分
【バス/車でのアクセスがある場合は記入】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626364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66666"/>
                </a:solidFill>
                <a:latin typeface="游ゴシック"/>
              </a:rPr>
              <a:t>※ 本テンプレートは一般的な情報提供を目的としています。会社案内に記載する情報の正確性はご自身でご確認ください。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003A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82880" y="65562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FFFFFF"/>
                </a:solidFill>
                <a:latin typeface="游ゴシック"/>
              </a:rPr>
              <a:t>株式会社○○○○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0" y="6556248"/>
            <a:ext cx="1005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FFFFFF"/>
                </a:solidFill>
                <a:latin typeface="游ゴシック"/>
              </a:rPr>
              <a:t>8 /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