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64592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1B3A5C"/>
                </a:solidFill>
                <a:latin typeface="Yu Mincho"/>
                <a:ea typeface="Yu Mincho"/>
              </a:rPr>
              <a:t>業務フロー図テンプレート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13232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1B3A5C"/>
                </a:solidFill>
                <a:latin typeface="Yu Gothic"/>
                <a:ea typeface="Yu Gothic"/>
              </a:rPr>
              <a:t>図形をコピー＆ペーストして、自社の業務にあわせて組み立ててください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051560"/>
            <a:ext cx="11274552" cy="27432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105156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A1A1A"/>
                </a:solidFill>
                <a:latin typeface="Yu Gothic"/>
                <a:ea typeface="Yu Gothic"/>
              </a:rPr>
              <a:t>1. 次のスライドで記号の凡例（開始・終了／処理／判断／書類／データベース）を確認します</a:t>
            </a:r>
          </a:p>
          <a:p>
            <a:pPr algn="l"/>
            <a:r>
              <a:rPr sz="1500" b="0">
                <a:solidFill>
                  <a:srgbClr val="1A1A1A"/>
                </a:solidFill>
                <a:latin typeface="Yu Gothic"/>
                <a:ea typeface="Yu Gothic"/>
              </a:rPr>
              <a:t>2. 白紙のスイムレーン（担当者×工程）に、記号をコピー＆ペーストして自社の工程を並べます</a:t>
            </a:r>
          </a:p>
          <a:p>
            <a:pPr algn="l"/>
            <a:r>
              <a:rPr sz="1500" b="0">
                <a:solidFill>
                  <a:srgbClr val="1A1A1A"/>
                </a:solidFill>
                <a:latin typeface="Yu Gothic"/>
                <a:ea typeface="Yu Gothic"/>
              </a:rPr>
              <a:t>3. 記入例（受発注業務）を参考に、担当者ごとの行に工程を置いていきます</a:t>
            </a:r>
          </a:p>
          <a:p>
            <a:pPr algn="l"/>
            <a:r>
              <a:rPr sz="1500" b="0">
                <a:solidFill>
                  <a:srgbClr val="1A1A1A"/>
                </a:solidFill>
                <a:latin typeface="Yu Gothic"/>
                <a:ea typeface="Yu Gothic"/>
              </a:rPr>
              <a:t>4. 「使っているツール」「手作業かどうか」まで書き込むと、どの工程が転記・二重入力で回っているかが見えます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548640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1B3A5C"/>
                </a:solidFill>
                <a:latin typeface="Yu Gothic"/>
                <a:ea typeface="Yu Gothic"/>
              </a:rPr>
              <a:t>業務フロー図の作成そのものに法令上の決まりはありません。記号の形はJIS X 0121（情報処理用流れ図記号）に準拠したPowerPoint標準のフローチャート図形を使用しています。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82880" y="6556248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Yu Gothic"/>
                <a:ea typeface="Yu Gothic"/>
              </a:rPr>
              <a:t>業務フロー図テンプレート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0" y="6556248"/>
            <a:ext cx="1005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Yu Gothic"/>
                <a:ea typeface="Yu Gothic"/>
              </a:rPr>
              <a:t>1 / 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64592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1B3A5C"/>
                </a:solidFill>
                <a:latin typeface="Yu Gothic"/>
                <a:ea typeface="Yu Gothic"/>
              </a:rPr>
              <a:t>記号の凡例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13232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1B3A5C"/>
                </a:solidFill>
                <a:latin typeface="Yu Gothic"/>
                <a:ea typeface="Yu Gothic"/>
              </a:rPr>
              <a:t>迷いやすいのは「処理」と「書類」、「判断」を使うタイミング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051560"/>
            <a:ext cx="11274552" cy="27432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rminator 5"/>
          <p:cNvSpPr/>
          <p:nvPr/>
        </p:nvSpPr>
        <p:spPr>
          <a:xfrm>
            <a:off x="457200" y="1783080"/>
            <a:ext cx="1920240" cy="914400"/>
          </a:xfrm>
          <a:prstGeom prst="flowChartTerminator">
            <a:avLst/>
          </a:prstGeom>
          <a:solidFill>
            <a:srgbClr val="1B3A5C"/>
          </a:solidFill>
          <a:ln w="9525">
            <a:solidFill>
              <a:srgbClr val="B9C4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Yu Gothic"/>
                <a:ea typeface="Yu Gothic"/>
              </a:rPr>
              <a:t>開始・終了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834640"/>
            <a:ext cx="192024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1A1A1A"/>
                </a:solidFill>
                <a:latin typeface="Yu Gothic"/>
                <a:ea typeface="Yu Gothic"/>
              </a:rPr>
              <a:t>1つの図に開始1つ・終了1つ</a:t>
            </a:r>
          </a:p>
        </p:txBody>
      </p:sp>
      <p:sp>
        <p:nvSpPr>
          <p:cNvPr id="8" name="Process 7"/>
          <p:cNvSpPr/>
          <p:nvPr/>
        </p:nvSpPr>
        <p:spPr>
          <a:xfrm>
            <a:off x="2651760" y="1783080"/>
            <a:ext cx="1920240" cy="914400"/>
          </a:xfrm>
          <a:prstGeom prst="flowChartProcess">
            <a:avLst/>
          </a:prstGeom>
          <a:solidFill>
            <a:srgbClr val="1B3A5C"/>
          </a:solidFill>
          <a:ln w="9525">
            <a:solidFill>
              <a:srgbClr val="B9C4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Yu Gothic"/>
                <a:ea typeface="Yu Gothic"/>
              </a:rPr>
              <a:t>処理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51760" y="2834640"/>
            <a:ext cx="192024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1A1A1A"/>
                </a:solidFill>
                <a:latin typeface="Yu Gothic"/>
                <a:ea typeface="Yu Gothic"/>
              </a:rPr>
              <a:t>1人が行う1つの作業</a:t>
            </a:r>
          </a:p>
        </p:txBody>
      </p:sp>
      <p:sp>
        <p:nvSpPr>
          <p:cNvPr id="10" name="Decision 9"/>
          <p:cNvSpPr/>
          <p:nvPr/>
        </p:nvSpPr>
        <p:spPr>
          <a:xfrm>
            <a:off x="5029200" y="1645920"/>
            <a:ext cx="1920240" cy="1188720"/>
          </a:xfrm>
          <a:prstGeom prst="flowChartDecision">
            <a:avLst/>
          </a:prstGeom>
          <a:solidFill>
            <a:srgbClr val="1B3A5C"/>
          </a:solidFill>
          <a:ln w="9525">
            <a:solidFill>
              <a:srgbClr val="B9C4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Yu Gothic"/>
                <a:ea typeface="Yu Gothic"/>
              </a:rPr>
              <a:t>判断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0" y="2971800"/>
            <a:ext cx="192024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1A1A1A"/>
                </a:solidFill>
                <a:latin typeface="Yu Gothic"/>
                <a:ea typeface="Yu Gothic"/>
              </a:rPr>
              <a:t>2つ以上の分かれ道があるとき</a:t>
            </a:r>
          </a:p>
        </p:txBody>
      </p:sp>
      <p:sp>
        <p:nvSpPr>
          <p:cNvPr id="12" name="Document 11"/>
          <p:cNvSpPr/>
          <p:nvPr/>
        </p:nvSpPr>
        <p:spPr>
          <a:xfrm>
            <a:off x="7406640" y="1783080"/>
            <a:ext cx="1920240" cy="914400"/>
          </a:xfrm>
          <a:prstGeom prst="flowChartDocument">
            <a:avLst/>
          </a:prstGeom>
          <a:solidFill>
            <a:srgbClr val="1B3A5C"/>
          </a:solidFill>
          <a:ln w="9525">
            <a:solidFill>
              <a:srgbClr val="B9C4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Yu Gothic"/>
                <a:ea typeface="Yu Gothic"/>
              </a:rPr>
              <a:t>書類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06640" y="2834640"/>
            <a:ext cx="192024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1A1A1A"/>
                </a:solidFill>
                <a:latin typeface="Yu Gothic"/>
                <a:ea typeface="Yu Gothic"/>
              </a:rPr>
              <a:t>紙の書類・出力レポートなど</a:t>
            </a:r>
          </a:p>
        </p:txBody>
      </p:sp>
      <p:sp>
        <p:nvSpPr>
          <p:cNvPr id="14" name="Magnetic Disk 13"/>
          <p:cNvSpPr/>
          <p:nvPr/>
        </p:nvSpPr>
        <p:spPr>
          <a:xfrm>
            <a:off x="9692640" y="1783080"/>
            <a:ext cx="1920240" cy="914400"/>
          </a:xfrm>
          <a:prstGeom prst="flowChartMagneticDisk">
            <a:avLst/>
          </a:prstGeom>
          <a:solidFill>
            <a:srgbClr val="1B3A5C"/>
          </a:solidFill>
          <a:ln w="9525">
            <a:solidFill>
              <a:srgbClr val="B9C4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Yu Gothic"/>
                <a:ea typeface="Yu Gothic"/>
              </a:rPr>
              <a:t>データベース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92640" y="2834640"/>
            <a:ext cx="192024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1A1A1A"/>
                </a:solidFill>
                <a:latin typeface="Yu Gothic"/>
                <a:ea typeface="Yu Gothic"/>
              </a:rPr>
              <a:t>台帳・システム・Excel等の保存先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4663440"/>
            <a:ext cx="1124712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Yu Gothic"/>
                <a:ea typeface="Yu Gothic"/>
              </a:rPr>
              <a:t>使い分けのコツ： 「処理」は人が行う動作（入力する・確認する・作成する）、「書類」は動作の結果として残る紙やレポートそのものを指します。「判断」は分かれ道が2つ以上あるときだけ使い、分かれ道が無い工程は「処理」で十分です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82880" y="6556248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Yu Gothic"/>
                <a:ea typeface="Yu Gothic"/>
              </a:rPr>
              <a:t>業務フロー図テンプレート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972800" y="6556248"/>
            <a:ext cx="1005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Yu Gothic"/>
                <a:ea typeface="Yu Gothic"/>
              </a:rPr>
              <a:t>2 / 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64592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1B3A5C"/>
                </a:solidFill>
                <a:latin typeface="Yu Gothic"/>
                <a:ea typeface="Yu Gothic"/>
              </a:rPr>
              <a:t>白紙のスイムレーン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13232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1B3A5C"/>
                </a:solidFill>
                <a:latin typeface="Yu Gothic"/>
                <a:ea typeface="Yu Gothic"/>
              </a:rPr>
              <a:t>担当者ごとに横のレーンを分けると、引き継ぎや属人化が見えます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051560"/>
            <a:ext cx="11274552" cy="27432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63040" y="1554480"/>
            <a:ext cx="10241280" cy="1143000"/>
          </a:xfrm>
          <a:prstGeom prst="rect">
            <a:avLst/>
          </a:prstGeom>
          <a:solidFill>
            <a:srgbClr val="F2F2EF"/>
          </a:solidFill>
          <a:ln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7200" y="1554480"/>
            <a:ext cx="1005840" cy="114300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1554480"/>
            <a:ext cx="1005840" cy="1143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Yu Gothic"/>
                <a:ea typeface="Yu Gothic"/>
              </a:rPr>
              <a:t>【担当者名を入力】</a:t>
            </a:r>
          </a:p>
        </p:txBody>
      </p:sp>
      <p:sp>
        <p:nvSpPr>
          <p:cNvPr id="9" name="Rectangle 8"/>
          <p:cNvSpPr/>
          <p:nvPr/>
        </p:nvSpPr>
        <p:spPr>
          <a:xfrm>
            <a:off x="1463040" y="2788920"/>
            <a:ext cx="10241280" cy="1143000"/>
          </a:xfrm>
          <a:prstGeom prst="rect">
            <a:avLst/>
          </a:prstGeom>
          <a:solidFill>
            <a:srgbClr val="FFFFFF"/>
          </a:solidFill>
          <a:ln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2788920"/>
            <a:ext cx="1005840" cy="114300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788920"/>
            <a:ext cx="1005840" cy="1143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Yu Gothic"/>
                <a:ea typeface="Yu Gothic"/>
              </a:rPr>
              <a:t>【担当者名を入力】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463040" y="4023360"/>
            <a:ext cx="10241280" cy="1143000"/>
          </a:xfrm>
          <a:prstGeom prst="rect">
            <a:avLst/>
          </a:prstGeom>
          <a:solidFill>
            <a:srgbClr val="F2F2EF"/>
          </a:solidFill>
          <a:ln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023360"/>
            <a:ext cx="1005840" cy="114300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7200" y="4023360"/>
            <a:ext cx="1005840" cy="1143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Yu Gothic"/>
                <a:ea typeface="Yu Gothic"/>
              </a:rPr>
              <a:t>【担当者名を入力】</a:t>
            </a:r>
          </a:p>
        </p:txBody>
      </p:sp>
      <p:sp>
        <p:nvSpPr>
          <p:cNvPr id="15" name="Process 14"/>
          <p:cNvSpPr/>
          <p:nvPr/>
        </p:nvSpPr>
        <p:spPr>
          <a:xfrm>
            <a:off x="1920240" y="3063240"/>
            <a:ext cx="1828800" cy="548640"/>
          </a:xfrm>
          <a:prstGeom prst="flowChartProcess">
            <a:avLst/>
          </a:prstGeom>
          <a:solidFill>
            <a:srgbClr val="FFFFFF"/>
          </a:solidFill>
          <a:ln w="9525"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00" b="1">
                <a:solidFill>
                  <a:srgbClr val="1B3A5C"/>
                </a:solidFill>
                <a:latin typeface="Yu Gothic"/>
                <a:ea typeface="Yu Gothic"/>
              </a:rPr>
              <a:t>ここに図形を</a:t>
            </a:r>
          </a:p>
          <a:p>
            <a:pPr algn="ctr"/>
            <a:r>
              <a:rPr sz="1000" b="1">
                <a:solidFill>
                  <a:srgbClr val="1B3A5C"/>
                </a:solidFill>
                <a:latin typeface="Yu Gothic"/>
                <a:ea typeface="Yu Gothic"/>
              </a:rPr>
              <a:t>ペースト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5394960"/>
            <a:ext cx="102412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1A1A1A"/>
                </a:solidFill>
                <a:latin typeface="Yu Gothic"/>
                <a:ea typeface="Yu Gothic"/>
              </a:rPr>
              <a:t>使い方： 前のスライドの記号を右クリック→コピーし、このスライドに貼り付けて工程を並べてください。工程が別の担当者に移るときは、下のレーンへ図形を移動し、矢印（線→矢印コネクタ）でつなぎます。レーンの数は行を複製して増減できます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82880" y="6556248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Yu Gothic"/>
                <a:ea typeface="Yu Gothic"/>
              </a:rPr>
              <a:t>業務フロー図テンプレート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972800" y="6556248"/>
            <a:ext cx="1005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Yu Gothic"/>
                <a:ea typeface="Yu Gothic"/>
              </a:rPr>
              <a:t>3 / 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64592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1B3A5C"/>
                </a:solidFill>
                <a:latin typeface="Yu Gothic"/>
                <a:ea typeface="Yu Gothic"/>
              </a:rPr>
              <a:t>記入例：受発注業務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13232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1B3A5C"/>
                </a:solidFill>
                <a:latin typeface="Yu Gothic"/>
                <a:ea typeface="Yu Gothic"/>
              </a:rPr>
              <a:t>営業→倉庫→経理の3レーン。分かれ道は「在庫あり/なし」の1か所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051560"/>
            <a:ext cx="11274552" cy="27432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554480"/>
            <a:ext cx="914400" cy="118872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1554480"/>
            <a:ext cx="91440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Yu Gothic"/>
                <a:ea typeface="Yu Gothic"/>
              </a:rPr>
              <a:t>営業</a:t>
            </a:r>
          </a:p>
        </p:txBody>
      </p:sp>
      <p:sp>
        <p:nvSpPr>
          <p:cNvPr id="8" name="Rectangle 7"/>
          <p:cNvSpPr/>
          <p:nvPr/>
        </p:nvSpPr>
        <p:spPr>
          <a:xfrm>
            <a:off x="1371600" y="1554480"/>
            <a:ext cx="10332720" cy="1188720"/>
          </a:xfrm>
          <a:prstGeom prst="rect">
            <a:avLst/>
          </a:prstGeom>
          <a:solidFill>
            <a:srgbClr val="FFFFFF"/>
          </a:solidFill>
          <a:ln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57200" y="2880360"/>
            <a:ext cx="914400" cy="118872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2880360"/>
            <a:ext cx="91440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Yu Gothic"/>
                <a:ea typeface="Yu Gothic"/>
              </a:rPr>
              <a:t>倉庫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371600" y="2880360"/>
            <a:ext cx="10332720" cy="1188720"/>
          </a:xfrm>
          <a:prstGeom prst="rect">
            <a:avLst/>
          </a:prstGeom>
          <a:solidFill>
            <a:srgbClr val="FFFFFF"/>
          </a:solidFill>
          <a:ln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57200" y="4206240"/>
            <a:ext cx="914400" cy="118872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4206240"/>
            <a:ext cx="91440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Yu Gothic"/>
                <a:ea typeface="Yu Gothic"/>
              </a:rPr>
              <a:t>経理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371600" y="4206240"/>
            <a:ext cx="10332720" cy="1188720"/>
          </a:xfrm>
          <a:prstGeom prst="rect">
            <a:avLst/>
          </a:prstGeom>
          <a:solidFill>
            <a:srgbClr val="FFFFFF"/>
          </a:solidFill>
          <a:ln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rminator 14"/>
          <p:cNvSpPr/>
          <p:nvPr/>
        </p:nvSpPr>
        <p:spPr>
          <a:xfrm>
            <a:off x="1645920" y="1783080"/>
            <a:ext cx="1737360" cy="731520"/>
          </a:xfrm>
          <a:prstGeom prst="flowChartTerminator">
            <a:avLst/>
          </a:prstGeom>
          <a:solidFill>
            <a:srgbClr val="1B3A5C"/>
          </a:solidFill>
          <a:ln w="9525">
            <a:solidFill>
              <a:srgbClr val="B9C4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Yu Gothic"/>
                <a:ea typeface="Yu Gothic"/>
              </a:rPr>
              <a:t>受注メール</a:t>
            </a:r>
          </a:p>
          <a:p>
            <a:pPr algn="ctr"/>
            <a:r>
              <a:rPr sz="1100" b="1">
                <a:solidFill>
                  <a:srgbClr val="FFFFFF"/>
                </a:solidFill>
                <a:latin typeface="Yu Gothic"/>
                <a:ea typeface="Yu Gothic"/>
              </a:rPr>
              <a:t>受付</a:t>
            </a:r>
          </a:p>
        </p:txBody>
      </p:sp>
      <p:sp>
        <p:nvSpPr>
          <p:cNvPr id="16" name="Decision 15"/>
          <p:cNvSpPr/>
          <p:nvPr/>
        </p:nvSpPr>
        <p:spPr>
          <a:xfrm>
            <a:off x="3749039" y="1645920"/>
            <a:ext cx="1737360" cy="1005840"/>
          </a:xfrm>
          <a:prstGeom prst="flowChartDecision">
            <a:avLst/>
          </a:prstGeom>
          <a:solidFill>
            <a:srgbClr val="1B3A5C"/>
          </a:solidFill>
          <a:ln w="9525">
            <a:solidFill>
              <a:srgbClr val="B9C4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Yu Gothic"/>
                <a:ea typeface="Yu Gothic"/>
              </a:rPr>
              <a:t>在庫</a:t>
            </a:r>
          </a:p>
          <a:p>
            <a:pPr algn="ctr"/>
            <a:r>
              <a:rPr sz="1100" b="1">
                <a:solidFill>
                  <a:srgbClr val="FFFFFF"/>
                </a:solidFill>
                <a:latin typeface="Yu Gothic"/>
                <a:ea typeface="Yu Gothic"/>
              </a:rPr>
              <a:t>あり?</a:t>
            </a:r>
          </a:p>
        </p:txBody>
      </p:sp>
      <p:sp>
        <p:nvSpPr>
          <p:cNvPr id="17" name="Process 16"/>
          <p:cNvSpPr/>
          <p:nvPr/>
        </p:nvSpPr>
        <p:spPr>
          <a:xfrm>
            <a:off x="6035040" y="1783080"/>
            <a:ext cx="1737360" cy="731520"/>
          </a:xfrm>
          <a:prstGeom prst="flowChartProcess">
            <a:avLst/>
          </a:prstGeom>
          <a:solidFill>
            <a:srgbClr val="1B3A5C"/>
          </a:solidFill>
          <a:ln w="9525">
            <a:solidFill>
              <a:srgbClr val="B9C4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Yu Gothic"/>
                <a:ea typeface="Yu Gothic"/>
              </a:rPr>
              <a:t>発注先へ</a:t>
            </a:r>
          </a:p>
          <a:p>
            <a:pPr algn="ctr"/>
            <a:r>
              <a:rPr sz="1100" b="1">
                <a:solidFill>
                  <a:srgbClr val="FFFFFF"/>
                </a:solidFill>
                <a:latin typeface="Yu Gothic"/>
                <a:ea typeface="Yu Gothic"/>
              </a:rPr>
              <a:t>発注</a:t>
            </a:r>
          </a:p>
        </p:txBody>
      </p:sp>
      <p:sp>
        <p:nvSpPr>
          <p:cNvPr id="18" name="Terminator 17"/>
          <p:cNvSpPr/>
          <p:nvPr/>
        </p:nvSpPr>
        <p:spPr>
          <a:xfrm>
            <a:off x="8321040" y="1783080"/>
            <a:ext cx="1554480" cy="731520"/>
          </a:xfrm>
          <a:prstGeom prst="flowChartTerminator">
            <a:avLst/>
          </a:prstGeom>
          <a:solidFill>
            <a:srgbClr val="1B3A5C"/>
          </a:solidFill>
          <a:ln w="9525">
            <a:solidFill>
              <a:srgbClr val="B9C4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Yu Gothic"/>
                <a:ea typeface="Yu Gothic"/>
              </a:rPr>
              <a:t>発注完了</a:t>
            </a:r>
          </a:p>
        </p:txBody>
      </p:sp>
      <p:sp>
        <p:nvSpPr>
          <p:cNvPr id="19" name="Document 18"/>
          <p:cNvSpPr/>
          <p:nvPr/>
        </p:nvSpPr>
        <p:spPr>
          <a:xfrm>
            <a:off x="6035040" y="3108960"/>
            <a:ext cx="1737360" cy="731520"/>
          </a:xfrm>
          <a:prstGeom prst="flowChartDocument">
            <a:avLst/>
          </a:prstGeom>
          <a:solidFill>
            <a:srgbClr val="1B3A5C"/>
          </a:solidFill>
          <a:ln w="9525">
            <a:solidFill>
              <a:srgbClr val="B9C4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Yu Gothic"/>
                <a:ea typeface="Yu Gothic"/>
              </a:rPr>
              <a:t>出荷伝票起票</a:t>
            </a:r>
          </a:p>
          <a:p>
            <a:pPr algn="ctr"/>
            <a:r>
              <a:rPr sz="1100" b="1">
                <a:solidFill>
                  <a:srgbClr val="FFFFFF"/>
                </a:solidFill>
                <a:latin typeface="Yu Gothic"/>
                <a:ea typeface="Yu Gothic"/>
              </a:rPr>
              <a:t>(手書き転記)</a:t>
            </a:r>
          </a:p>
        </p:txBody>
      </p:sp>
      <p:sp>
        <p:nvSpPr>
          <p:cNvPr id="20" name="Process 19"/>
          <p:cNvSpPr/>
          <p:nvPr/>
        </p:nvSpPr>
        <p:spPr>
          <a:xfrm>
            <a:off x="8321040" y="3108960"/>
            <a:ext cx="1554480" cy="731520"/>
          </a:xfrm>
          <a:prstGeom prst="flowChartProcess">
            <a:avLst/>
          </a:prstGeom>
          <a:solidFill>
            <a:srgbClr val="1B3A5C"/>
          </a:solidFill>
          <a:ln w="9525">
            <a:solidFill>
              <a:srgbClr val="B9C4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Yu Gothic"/>
                <a:ea typeface="Yu Gothic"/>
              </a:rPr>
              <a:t>出荷作業</a:t>
            </a:r>
          </a:p>
        </p:txBody>
      </p:sp>
      <p:sp>
        <p:nvSpPr>
          <p:cNvPr id="21" name="Process 20"/>
          <p:cNvSpPr/>
          <p:nvPr/>
        </p:nvSpPr>
        <p:spPr>
          <a:xfrm>
            <a:off x="8321040" y="4434840"/>
            <a:ext cx="1554480" cy="731520"/>
          </a:xfrm>
          <a:prstGeom prst="flowChartProcess">
            <a:avLst/>
          </a:prstGeom>
          <a:solidFill>
            <a:srgbClr val="1B3A5C"/>
          </a:solidFill>
          <a:ln w="9525">
            <a:solidFill>
              <a:srgbClr val="B9C4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Yu Gothic"/>
                <a:ea typeface="Yu Gothic"/>
              </a:rPr>
              <a:t>請求書発行</a:t>
            </a:r>
          </a:p>
          <a:p>
            <a:pPr algn="ctr"/>
            <a:r>
              <a:rPr sz="1100" b="1">
                <a:solidFill>
                  <a:srgbClr val="FFFFFF"/>
                </a:solidFill>
                <a:latin typeface="Yu Gothic"/>
                <a:ea typeface="Yu Gothic"/>
              </a:rPr>
              <a:t>(Excel入力)</a:t>
            </a:r>
          </a:p>
        </p:txBody>
      </p:sp>
      <p:sp>
        <p:nvSpPr>
          <p:cNvPr id="22" name="Terminator 21"/>
          <p:cNvSpPr/>
          <p:nvPr/>
        </p:nvSpPr>
        <p:spPr>
          <a:xfrm>
            <a:off x="10241280" y="4434840"/>
            <a:ext cx="1371600" cy="731520"/>
          </a:xfrm>
          <a:prstGeom prst="flowChartTerminator">
            <a:avLst/>
          </a:prstGeom>
          <a:solidFill>
            <a:srgbClr val="1B3A5C"/>
          </a:solidFill>
          <a:ln w="9525">
            <a:solidFill>
              <a:srgbClr val="B9C4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Yu Gothic"/>
                <a:ea typeface="Yu Gothic"/>
              </a:rPr>
              <a:t>完了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2514600.0" y="2148840.0"/>
            <a:ext cx="2103119.0" cy="0.0"/>
          </a:xfrm>
          <a:prstGeom prst="line">
            <a:avLst/>
          </a:prstGeom>
          <a:ln w="19050">
            <a:solidFill>
              <a:srgbClr val="1B3A5C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4617719.0" y="2148840.0"/>
            <a:ext cx="2286001.0" cy="1325880.0"/>
          </a:xfrm>
          <a:prstGeom prst="line">
            <a:avLst/>
          </a:prstGeom>
          <a:ln w="19050">
            <a:solidFill>
              <a:srgbClr val="1B3A5C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933150509600" y="2420588707200"/>
            <a:ext cx="668901888000" cy="25083820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>
                <a:solidFill>
                  <a:srgbClr val="1B3A5C"/>
                </a:solidFill>
                <a:latin typeface="Yu Gothic"/>
                <a:ea typeface="Yu Gothic"/>
              </a:rPr>
              <a:t>あり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4617719.0" y="2148840.0"/>
            <a:ext cx="2286001.0" cy="0.0"/>
          </a:xfrm>
          <a:prstGeom prst="line">
            <a:avLst/>
          </a:prstGeom>
          <a:ln w="19050">
            <a:solidFill>
              <a:srgbClr val="1B3A5C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933150509600" y="1814396371200"/>
            <a:ext cx="668901888000" cy="25083820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>
                <a:solidFill>
                  <a:srgbClr val="1B3A5C"/>
                </a:solidFill>
                <a:latin typeface="Yu Gothic"/>
                <a:ea typeface="Yu Gothic"/>
              </a:rPr>
              <a:t>なし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6903720.0" y="2148840.0"/>
            <a:ext cx="2194560.0" cy="0.0"/>
          </a:xfrm>
          <a:prstGeom prst="line">
            <a:avLst/>
          </a:prstGeom>
          <a:ln w="19050">
            <a:solidFill>
              <a:srgbClr val="1B3A5C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6903720.0" y="3474720.0"/>
            <a:ext cx="2194560.0" cy="0.0"/>
          </a:xfrm>
          <a:prstGeom prst="line">
            <a:avLst/>
          </a:prstGeom>
          <a:ln w="19050">
            <a:solidFill>
              <a:srgbClr val="1B3A5C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9098280.0" y="3474720.0"/>
            <a:ext cx="0.0" cy="1325880.0"/>
          </a:xfrm>
          <a:prstGeom prst="line">
            <a:avLst/>
          </a:prstGeom>
          <a:ln w="19050">
            <a:solidFill>
              <a:srgbClr val="1B3A5C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9098280.0" y="4800600.0"/>
            <a:ext cx="1828800.0" cy="0.0"/>
          </a:xfrm>
          <a:prstGeom prst="line">
            <a:avLst/>
          </a:prstGeom>
          <a:ln w="19050">
            <a:solidFill>
              <a:srgbClr val="1B3A5C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57200" y="5623560"/>
            <a:ext cx="112471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B3A5C"/>
                </a:solidFill>
                <a:latin typeface="Yu Gothic"/>
                <a:ea typeface="Yu Gothic"/>
              </a:rPr>
              <a:t>※ 工程一覧（Excel版）で「手作業=はい」の4工程（受注メール受付・在庫確認・出荷伝票起票・請求書発行）を合計すると月8.7時間になります。図形の位置はドラッグで、テキストはダブルクリックで書き換えられます。</a:t>
            </a:r>
          </a:p>
        </p:txBody>
      </p:sp>
      <p:sp>
        <p:nvSpPr>
          <p:cNvPr id="33" name="Rectangle 32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82880" y="6556248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Yu Gothic"/>
                <a:ea typeface="Yu Gothic"/>
              </a:rPr>
              <a:t>業務フロー図テンプレート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972800" y="6556248"/>
            <a:ext cx="1005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Yu Gothic"/>
                <a:ea typeface="Yu Gothic"/>
              </a:rPr>
              <a:t>4 / 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