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88952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73152"/>
          </a:xfrm>
          <a:prstGeom prst="rect">
            <a:avLst/>
          </a:prstGeom>
          <a:solidFill>
            <a:srgbClr val="003A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46304"/>
            <a:ext cx="10058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003A70"/>
                </a:solidFill>
                <a:latin typeface="Yu Mincho"/>
                <a:ea typeface="Yu Mincho"/>
              </a:rPr>
              <a:t>安全衛生管理体制図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"/>
            <a:ext cx="10972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1B3A5C"/>
                </a:solidFill>
                <a:latin typeface="Yu Gothic"/>
                <a:ea typeface="Yu Gothic"/>
              </a:rPr>
              <a:t>記入例: 金属製品製造業・常時350人の事業場（安衛令2条2号／令8条1号）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960120"/>
            <a:ext cx="11274552" cy="27432"/>
          </a:xfrm>
          <a:prstGeom prst="rect">
            <a:avLst/>
          </a:prstGeom>
          <a:solidFill>
            <a:srgbClr val="003A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480560" y="1234440"/>
            <a:ext cx="3200400" cy="548640"/>
          </a:xfrm>
          <a:prstGeom prst="rect">
            <a:avLst/>
          </a:prstGeom>
          <a:solidFill>
            <a:srgbClr val="003A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480560" y="1298448"/>
            <a:ext cx="3200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Yu Gothic"/>
                <a:ea typeface="Yu Gothic"/>
              </a:rPr>
              <a:t>事業者（代表取締役　山田　太郎）</a:t>
            </a:r>
          </a:p>
        </p:txBody>
      </p:sp>
      <p:sp>
        <p:nvSpPr>
          <p:cNvPr id="8" name="Rectangle 7"/>
          <p:cNvSpPr/>
          <p:nvPr/>
        </p:nvSpPr>
        <p:spPr>
          <a:xfrm>
            <a:off x="6062472" y="1783080"/>
            <a:ext cx="45720" cy="228600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023360" y="2011680"/>
            <a:ext cx="4114800" cy="502920"/>
          </a:xfrm>
          <a:prstGeom prst="rect">
            <a:avLst/>
          </a:prstGeom>
          <a:solidFill>
            <a:srgbClr val="1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023360" y="2084831"/>
            <a:ext cx="4114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Yu Gothic"/>
                <a:ea typeface="Yu Gothic"/>
              </a:rPr>
              <a:t>総括安全衛生管理者（工場長　佐藤　次郎）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023360" y="2523744"/>
            <a:ext cx="4114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00" b="0">
                <a:solidFill>
                  <a:srgbClr val="666666"/>
                </a:solidFill>
                <a:latin typeface="Yu Gothic"/>
                <a:ea typeface="Yu Gothic"/>
              </a:rPr>
              <a:t>※常時100/300/1000人以上（業種による）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062472" y="2788920"/>
            <a:ext cx="45720" cy="228600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31520" y="3017520"/>
            <a:ext cx="10698480" cy="27432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1691640" y="3017520"/>
            <a:ext cx="45720" cy="228600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731520" y="3246120"/>
            <a:ext cx="2468880" cy="685800"/>
          </a:xfrm>
          <a:prstGeom prst="rect">
            <a:avLst/>
          </a:prstGeom>
          <a:solidFill>
            <a:srgbClr val="1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31520" y="3310128"/>
            <a:ext cx="2468880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Yu Gothic"/>
                <a:ea typeface="Yu Gothic"/>
              </a:rPr>
              <a:t>安全管理者（鈴木　三郎）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3950208"/>
            <a:ext cx="24688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00" b="0">
                <a:solidFill>
                  <a:srgbClr val="666666"/>
                </a:solidFill>
                <a:latin typeface="Yu Gothic"/>
                <a:ea typeface="Yu Gothic"/>
              </a:rPr>
              <a:t>常時50人以上・業種限定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343400" y="3017520"/>
            <a:ext cx="45720" cy="228600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3383280" y="3246120"/>
            <a:ext cx="2468880" cy="685800"/>
          </a:xfrm>
          <a:prstGeom prst="rect">
            <a:avLst/>
          </a:prstGeom>
          <a:solidFill>
            <a:srgbClr val="1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3383280" y="3310128"/>
            <a:ext cx="2468880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Yu Gothic"/>
                <a:ea typeface="Yu Gothic"/>
              </a:rPr>
              <a:t>衛生管理者（高橋　花子）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383280" y="3950208"/>
            <a:ext cx="24688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00" b="0">
                <a:solidFill>
                  <a:srgbClr val="666666"/>
                </a:solidFill>
                <a:latin typeface="Yu Gothic"/>
                <a:ea typeface="Yu Gothic"/>
              </a:rPr>
              <a:t>常時50人以上・全業種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995159" y="3017520"/>
            <a:ext cx="45720" cy="228600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6035040" y="3246120"/>
            <a:ext cx="2468880" cy="685800"/>
          </a:xfrm>
          <a:prstGeom prst="rect">
            <a:avLst/>
          </a:prstGeom>
          <a:solidFill>
            <a:srgbClr val="1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035040" y="3310128"/>
            <a:ext cx="2468880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Yu Gothic"/>
                <a:ea typeface="Yu Gothic"/>
              </a:rPr>
              <a:t>安全衛生推進者／衛生推進者
（― 常時50人以上のため選任不要）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035040" y="3950208"/>
            <a:ext cx="24688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00" b="0">
                <a:solidFill>
                  <a:srgbClr val="666666"/>
                </a:solidFill>
                <a:latin typeface="Yu Gothic"/>
                <a:ea typeface="Yu Gothic"/>
              </a:rPr>
              <a:t>常時10人以上50人未満</a:t>
            </a:r>
          </a:p>
        </p:txBody>
      </p:sp>
      <p:sp>
        <p:nvSpPr>
          <p:cNvPr id="26" name="Rectangle 25"/>
          <p:cNvSpPr/>
          <p:nvPr/>
        </p:nvSpPr>
        <p:spPr>
          <a:xfrm>
            <a:off x="9646920" y="3017520"/>
            <a:ext cx="45720" cy="228600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8686800" y="3246120"/>
            <a:ext cx="2468880" cy="685800"/>
          </a:xfrm>
          <a:prstGeom prst="rect">
            <a:avLst/>
          </a:prstGeom>
          <a:solidFill>
            <a:srgbClr val="1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686800" y="3310128"/>
            <a:ext cx="2468880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Yu Gothic"/>
                <a:ea typeface="Yu Gothic"/>
              </a:rPr>
              <a:t>産業医（渡辺　医師）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686800" y="3950208"/>
            <a:ext cx="24688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00" b="0">
                <a:solidFill>
                  <a:srgbClr val="666666"/>
                </a:solidFill>
                <a:latin typeface="Yu Gothic"/>
                <a:ea typeface="Yu Gothic"/>
              </a:rPr>
              <a:t>常時50人以上・全業種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062472" y="4297680"/>
            <a:ext cx="45720" cy="228600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3566160" y="4526280"/>
            <a:ext cx="5029200" cy="594360"/>
          </a:xfrm>
          <a:prstGeom prst="rect">
            <a:avLst/>
          </a:prstGeom>
          <a:solidFill>
            <a:srgbClr val="8B5A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3566160" y="4590288"/>
            <a:ext cx="50292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50" b="1">
                <a:solidFill>
                  <a:srgbClr val="FFFFFF"/>
                </a:solidFill>
                <a:latin typeface="Yu Gothic"/>
                <a:ea typeface="Yu Gothic"/>
              </a:rPr>
              <a:t>安全衛生委員会（毎月第2水曜開催）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566160" y="5138928"/>
            <a:ext cx="5029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00" b="0">
                <a:solidFill>
                  <a:srgbClr val="666666"/>
                </a:solidFill>
                <a:latin typeface="Yu Gothic"/>
                <a:ea typeface="Yu Gothic"/>
              </a:rPr>
              <a:t>※安全委員会・衛生委員会の設置義務がある場合、代わりに設置可（安衛法19条）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48640" y="5989320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>
                <a:solidFill>
                  <a:srgbClr val="666666"/>
                </a:solidFill>
                <a:latin typeface="Yu Gothic"/>
                <a:ea typeface="Yu Gothic"/>
              </a:rPr>
              <a:t>※選任義務の要否は同梱のExcel（選任義務判定シート）で確認してください。この図はあくまで社内掲示・共有用の視覚資料であり、法令上の様式ではありません。選任後は労基署への選任報告（電子申請）が必要です。</a:t>
            </a:r>
          </a:p>
        </p:txBody>
      </p:sp>
      <p:sp>
        <p:nvSpPr>
          <p:cNvPr id="35" name="Rectangle 34"/>
          <p:cNvSpPr/>
          <p:nvPr/>
        </p:nvSpPr>
        <p:spPr>
          <a:xfrm>
            <a:off x="0" y="6537960"/>
            <a:ext cx="12188952" cy="320040"/>
          </a:xfrm>
          <a:prstGeom prst="rect">
            <a:avLst/>
          </a:prstGeom>
          <a:solidFill>
            <a:srgbClr val="003A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182880" y="6556248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>
                <a:solidFill>
                  <a:srgbClr val="FFFFFF"/>
                </a:solidFill>
                <a:latin typeface="Yu Gothic"/>
                <a:ea typeface="Yu Gothic"/>
              </a:rPr>
              <a:t>株式会社サンプル製作所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0972800" y="6556248"/>
            <a:ext cx="10058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>
                <a:solidFill>
                  <a:srgbClr val="FFFFFF"/>
                </a:solidFill>
                <a:latin typeface="Yu Gothic"/>
                <a:ea typeface="Yu Gothic"/>
              </a:rPr>
              <a:t>1 / 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